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autoAdjust="0"/>
    <p:restoredTop sz="94559" autoAdjust="0"/>
  </p:normalViewPr>
  <p:slideViewPr>
    <p:cSldViewPr>
      <p:cViewPr varScale="1">
        <p:scale>
          <a:sx n="110" d="100"/>
          <a:sy n="110" d="100"/>
        </p:scale>
        <p:origin x="-1350" y="-96"/>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Уэлен </a:t>
            </a:r>
            <a:r>
              <a:rPr lang="ru-RU" dirty="0" smtClean="0"/>
              <a:t>6 142,5 </a:t>
            </a:r>
            <a:r>
              <a:rPr lang="ru-RU" dirty="0" err="1"/>
              <a:t>тыс.рублей</a:t>
            </a:r>
            <a:endParaRPr lang="ru-RU" dirty="0"/>
          </a:p>
        </c:rich>
      </c:tx>
      <c:layout>
        <c:manualLayout>
          <c:xMode val="edge"/>
          <c:yMode val="edge"/>
          <c:x val="0.15446942189221166"/>
          <c:y val="3.0573220332191297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8.7907611548556433E-2"/>
          <c:y val="0.25328044668573729"/>
          <c:w val="0.50964807860555916"/>
          <c:h val="0.59191306142911881"/>
        </c:manualLayout>
      </c:layout>
      <c:pie3DChart>
        <c:varyColors val="1"/>
        <c:ser>
          <c:idx val="0"/>
          <c:order val="0"/>
          <c:tx>
            <c:strRef>
              <c:f>Лист1!$B$1</c:f>
              <c:strCache>
                <c:ptCount val="1"/>
                <c:pt idx="0">
                  <c:v>Доходы бюджета МО сельское поселение </c:v>
                </c:pt>
              </c:strCache>
            </c:strRef>
          </c:tx>
          <c:dPt>
            <c:idx val="0"/>
            <c:bubble3D val="0"/>
            <c:extLst xmlns:c16r2="http://schemas.microsoft.com/office/drawing/2015/06/chart">
              <c:ext xmlns:c16="http://schemas.microsoft.com/office/drawing/2014/chart" uri="{C3380CC4-5D6E-409C-BE32-E72D297353CC}">
                <c16:uniqueId val="{00000000-618C-47CF-BB56-F9090B23B101}"/>
              </c:ext>
            </c:extLst>
          </c:dPt>
          <c:dPt>
            <c:idx val="1"/>
            <c:bubble3D val="0"/>
            <c:extLst xmlns:c16r2="http://schemas.microsoft.com/office/drawing/2015/06/chart">
              <c:ext xmlns:c16="http://schemas.microsoft.com/office/drawing/2014/chart" uri="{C3380CC4-5D6E-409C-BE32-E72D297353CC}">
                <c16:uniqueId val="{00000001-618C-47CF-BB56-F9090B23B101}"/>
              </c:ext>
            </c:extLst>
          </c:dPt>
          <c:dPt>
            <c:idx val="2"/>
            <c:bubble3D val="0"/>
            <c:extLst xmlns:c16r2="http://schemas.microsoft.com/office/drawing/2015/06/chart">
              <c:ext xmlns:c16="http://schemas.microsoft.com/office/drawing/2014/chart" uri="{C3380CC4-5D6E-409C-BE32-E72D297353CC}">
                <c16:uniqueId val="{00000002-618C-47CF-BB56-F9090B23B101}"/>
              </c:ext>
            </c:extLst>
          </c:dPt>
          <c:dLbls>
            <c:dLbl>
              <c:idx val="0"/>
              <c:layout>
                <c:manualLayout>
                  <c:x val="-8.2314900751474504E-2"/>
                  <c:y val="-2.4063393349716636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618C-47CF-BB56-F9090B23B101}"/>
                </c:ext>
              </c:extLst>
            </c:dLbl>
            <c:dLbl>
              <c:idx val="1"/>
              <c:layout>
                <c:manualLayout>
                  <c:x val="8.4691095258443538E-2"/>
                  <c:y val="-3.133537288730630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618C-47CF-BB56-F9090B23B101}"/>
                </c:ext>
              </c:extLst>
            </c:dLbl>
            <c:dLbl>
              <c:idx val="2"/>
              <c:layout>
                <c:manualLayout>
                  <c:x val="1.0104996909638696E-2"/>
                  <c:y val="3.716605298511560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618C-47CF-BB56-F9090B23B101}"/>
                </c:ext>
              </c:extLst>
            </c:dLbl>
            <c:spPr>
              <a:noFill/>
              <a:ln w="25344">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Лист1!$A$2:$A$4</c:f>
              <c:strCache>
                <c:ptCount val="3"/>
                <c:pt idx="0">
                  <c:v>7,54 %  Налоговые доходы</c:v>
                </c:pt>
                <c:pt idx="1">
                  <c:v>4,89 %  Неналоговые доходы</c:v>
                </c:pt>
                <c:pt idx="2">
                  <c:v>87,57 %  Безвозмездные поступления</c:v>
                </c:pt>
              </c:strCache>
            </c:strRef>
          </c:cat>
          <c:val>
            <c:numRef>
              <c:f>Лист1!$B$2:$B$4</c:f>
              <c:numCache>
                <c:formatCode>0.0</c:formatCode>
                <c:ptCount val="3"/>
                <c:pt idx="0" formatCode="General">
                  <c:v>463.2</c:v>
                </c:pt>
                <c:pt idx="1">
                  <c:v>300.39999999999998</c:v>
                </c:pt>
                <c:pt idx="2" formatCode="General">
                  <c:v>5378.9</c:v>
                </c:pt>
              </c:numCache>
            </c:numRef>
          </c:val>
          <c:extLst xmlns:c16r2="http://schemas.microsoft.com/office/drawing/2015/06/chart">
            <c:ext xmlns:c16="http://schemas.microsoft.com/office/drawing/2014/chart" uri="{C3380CC4-5D6E-409C-BE32-E72D297353CC}">
              <c16:uniqueId val="{00000003-618C-47CF-BB56-F9090B23B101}"/>
            </c:ext>
          </c:extLst>
        </c:ser>
        <c:ser>
          <c:idx val="1"/>
          <c:order val="1"/>
          <c:tx>
            <c:strRef>
              <c:f>Лист1!$C$1</c:f>
              <c:strCache>
                <c:ptCount val="1"/>
                <c:pt idx="0">
                  <c:v>Столбец1</c:v>
                </c:pt>
              </c:strCache>
            </c:strRef>
          </c:tx>
          <c:dPt>
            <c:idx val="0"/>
            <c:bubble3D val="0"/>
            <c:extLst xmlns:c16r2="http://schemas.microsoft.com/office/drawing/2015/06/chart">
              <c:ext xmlns:c16="http://schemas.microsoft.com/office/drawing/2014/chart" uri="{C3380CC4-5D6E-409C-BE32-E72D297353CC}">
                <c16:uniqueId val="{00000004-618C-47CF-BB56-F9090B23B101}"/>
              </c:ext>
            </c:extLst>
          </c:dPt>
          <c:dPt>
            <c:idx val="1"/>
            <c:bubble3D val="0"/>
            <c:extLst xmlns:c16r2="http://schemas.microsoft.com/office/drawing/2015/06/chart">
              <c:ext xmlns:c16="http://schemas.microsoft.com/office/drawing/2014/chart" uri="{C3380CC4-5D6E-409C-BE32-E72D297353CC}">
                <c16:uniqueId val="{00000005-618C-47CF-BB56-F9090B23B101}"/>
              </c:ext>
            </c:extLst>
          </c:dPt>
          <c:dPt>
            <c:idx val="2"/>
            <c:bubble3D val="0"/>
            <c:extLst xmlns:c16r2="http://schemas.microsoft.com/office/drawing/2015/06/chart">
              <c:ext xmlns:c16="http://schemas.microsoft.com/office/drawing/2014/chart" uri="{C3380CC4-5D6E-409C-BE32-E72D297353CC}">
                <c16:uniqueId val="{00000006-618C-47CF-BB56-F9090B23B101}"/>
              </c:ext>
            </c:extLst>
          </c:dPt>
          <c:cat>
            <c:strRef>
              <c:f>Лист1!$A$2:$A$4</c:f>
              <c:strCache>
                <c:ptCount val="3"/>
                <c:pt idx="0">
                  <c:v>7,54 %  Налоговые доходы</c:v>
                </c:pt>
                <c:pt idx="1">
                  <c:v>4,89 %  Неналоговые доходы</c:v>
                </c:pt>
                <c:pt idx="2">
                  <c:v>87,57 %  Безвозмездные поступления</c:v>
                </c:pt>
              </c:strCache>
            </c:strRef>
          </c:cat>
          <c:val>
            <c:numRef>
              <c:f>Лист1!$C$2:$C$4</c:f>
              <c:numCache>
                <c:formatCode>0.00</c:formatCode>
                <c:ptCount val="3"/>
                <c:pt idx="0">
                  <c:v>7.5409035409035408</c:v>
                </c:pt>
                <c:pt idx="1">
                  <c:v>4.8905168905168903</c:v>
                </c:pt>
                <c:pt idx="2">
                  <c:v>87.568579568579565</c:v>
                </c:pt>
              </c:numCache>
            </c:numRef>
          </c:val>
          <c:extLst xmlns:c16r2="http://schemas.microsoft.com/office/drawing/2015/06/chart">
            <c:ext xmlns:c16="http://schemas.microsoft.com/office/drawing/2014/chart" uri="{C3380CC4-5D6E-409C-BE32-E72D297353CC}">
              <c16:uniqueId val="{00000007-618C-47CF-BB56-F9090B23B101}"/>
            </c:ext>
          </c:extLst>
        </c:ser>
        <c:dLbls>
          <c:showLegendKey val="0"/>
          <c:showVal val="0"/>
          <c:showCatName val="0"/>
          <c:showSerName val="0"/>
          <c:showPercent val="0"/>
          <c:showBubbleSize val="0"/>
          <c:showLeaderLines val="1"/>
        </c:dLbls>
      </c:pie3DChart>
      <c:spPr>
        <a:noFill/>
        <a:ln w="25372">
          <a:noFill/>
        </a:ln>
      </c:spPr>
    </c:plotArea>
    <c:legend>
      <c:legendPos val="r"/>
      <c:layout/>
      <c:overlay val="0"/>
    </c:legend>
    <c:plotVisOnly val="1"/>
    <c:dispBlanksAs val="zero"/>
    <c:showDLblsOverMax val="0"/>
  </c:chart>
  <c:txPr>
    <a:bodyPr/>
    <a:lstStyle/>
    <a:p>
      <a:pPr>
        <a:defRPr sz="1796"/>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Уэлен </c:v>
                </c:pt>
              </c:strCache>
            </c:strRef>
          </c:tx>
          <c:invertIfNegative val="0"/>
          <c:dLbls>
            <c:dLbl>
              <c:idx val="1"/>
              <c:spPr/>
              <c:txPr>
                <a:bodyPr/>
                <a:lstStyle/>
                <a:p>
                  <a:pPr>
                    <a:defRPr/>
                  </a:pPr>
                  <a:endParaRPr lang="ru-RU"/>
                </a:p>
              </c:txPr>
              <c:showLegendKey val="0"/>
              <c:showVal val="1"/>
              <c:showCatName val="0"/>
              <c:showSerName val="0"/>
              <c:showPercent val="0"/>
              <c:showBubbleSize val="0"/>
            </c:dLbl>
            <c:spPr>
              <a:noFill/>
              <a:ln w="25383">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General</c:formatCode>
                <c:ptCount val="4"/>
                <c:pt idx="0">
                  <c:v>71758.3</c:v>
                </c:pt>
                <c:pt idx="1">
                  <c:v>220578.6</c:v>
                </c:pt>
                <c:pt idx="2">
                  <c:v>5918.4</c:v>
                </c:pt>
                <c:pt idx="3" formatCode="0.0">
                  <c:v>6142.5</c:v>
                </c:pt>
              </c:numCache>
            </c:numRef>
          </c:val>
          <c:extLst xmlns:c16r2="http://schemas.microsoft.com/office/drawing/2015/06/chart">
            <c:ext xmlns:c16="http://schemas.microsoft.com/office/drawing/2014/chart" uri="{C3380CC4-5D6E-409C-BE32-E72D297353CC}">
              <c16:uniqueId val="{00000001-6A5A-496E-9DC3-1B8F087DCBD5}"/>
            </c:ext>
          </c:extLst>
        </c:ser>
        <c:dLbls>
          <c:showLegendKey val="0"/>
          <c:showVal val="0"/>
          <c:showCatName val="0"/>
          <c:showSerName val="0"/>
          <c:showPercent val="0"/>
          <c:showBubbleSize val="0"/>
        </c:dLbls>
        <c:gapWidth val="100"/>
        <c:shape val="box"/>
        <c:axId val="121300480"/>
        <c:axId val="121302016"/>
        <c:axId val="0"/>
      </c:bar3DChart>
      <c:catAx>
        <c:axId val="121300480"/>
        <c:scaling>
          <c:orientation val="minMax"/>
        </c:scaling>
        <c:delete val="0"/>
        <c:axPos val="b"/>
        <c:numFmt formatCode="General" sourceLinked="1"/>
        <c:majorTickMark val="out"/>
        <c:minorTickMark val="none"/>
        <c:tickLblPos val="nextTo"/>
        <c:crossAx val="121302016"/>
        <c:crosses val="autoZero"/>
        <c:auto val="1"/>
        <c:lblAlgn val="ctr"/>
        <c:lblOffset val="100"/>
        <c:noMultiLvlLbl val="0"/>
      </c:catAx>
      <c:valAx>
        <c:axId val="121302016"/>
        <c:scaling>
          <c:orientation val="minMax"/>
        </c:scaling>
        <c:delete val="0"/>
        <c:axPos val="l"/>
        <c:majorGridlines/>
        <c:numFmt formatCode="General" sourceLinked="1"/>
        <c:majorTickMark val="out"/>
        <c:minorTickMark val="none"/>
        <c:tickLblPos val="nextTo"/>
        <c:crossAx val="121300480"/>
        <c:crosses val="autoZero"/>
        <c:crossBetween val="between"/>
      </c:valAx>
      <c:spPr>
        <a:noFill/>
        <a:ln w="25383">
          <a:noFill/>
        </a:ln>
      </c:spPr>
    </c:plotArea>
    <c:plotVisOnly val="1"/>
    <c:dispBlanksAs val="zero"/>
    <c:showDLblsOverMax val="0"/>
  </c:chart>
  <c:txPr>
    <a:bodyPr/>
    <a:lstStyle/>
    <a:p>
      <a:pPr>
        <a:defRPr sz="1796"/>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налоговых доходов</c:v>
                </c:pt>
              </c:strCache>
            </c:strRef>
          </c:tx>
          <c:dPt>
            <c:idx val="0"/>
            <c:bubble3D val="0"/>
            <c:extLst xmlns:c16r2="http://schemas.microsoft.com/office/drawing/2015/06/chart">
              <c:ext xmlns:c16="http://schemas.microsoft.com/office/drawing/2014/chart" uri="{C3380CC4-5D6E-409C-BE32-E72D297353CC}">
                <c16:uniqueId val="{00000000-664B-4FCC-8B08-4445401B8C87}"/>
              </c:ext>
            </c:extLst>
          </c:dPt>
          <c:dPt>
            <c:idx val="1"/>
            <c:bubble3D val="0"/>
            <c:extLst xmlns:c16r2="http://schemas.microsoft.com/office/drawing/2015/06/chart">
              <c:ext xmlns:c16="http://schemas.microsoft.com/office/drawing/2014/chart" uri="{C3380CC4-5D6E-409C-BE32-E72D297353CC}">
                <c16:uniqueId val="{00000001-664B-4FCC-8B08-4445401B8C87}"/>
              </c:ext>
            </c:extLst>
          </c:dPt>
          <c:dPt>
            <c:idx val="2"/>
            <c:bubble3D val="0"/>
            <c:extLst xmlns:c16r2="http://schemas.microsoft.com/office/drawing/2015/06/chart">
              <c:ext xmlns:c16="http://schemas.microsoft.com/office/drawing/2014/chart" uri="{C3380CC4-5D6E-409C-BE32-E72D297353CC}">
                <c16:uniqueId val="{00000002-664B-4FCC-8B08-4445401B8C87}"/>
              </c:ext>
            </c:extLst>
          </c:dPt>
          <c:dLbls>
            <c:dLbl>
              <c:idx val="0"/>
              <c:layout>
                <c:manualLayout>
                  <c:x val="-0.13930598507891104"/>
                  <c:y val="-0.2322620998342058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664B-4FCC-8B08-4445401B8C87}"/>
                </c:ext>
              </c:extLst>
            </c:dLbl>
            <c:dLbl>
              <c:idx val="1"/>
              <c:layout>
                <c:manualLayout>
                  <c:x val="0.10574284170777337"/>
                  <c:y val="3.8759298734067082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664B-4FCC-8B08-4445401B8C87}"/>
                </c:ext>
              </c:extLst>
            </c:dLbl>
            <c:dLbl>
              <c:idx val="2"/>
              <c:layout>
                <c:manualLayout>
                  <c:x val="5.3109859154316333E-2"/>
                  <c:y val="9.7579791476341701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664B-4FCC-8B08-4445401B8C87}"/>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664B-4FCC-8B08-4445401B8C87}"/>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664B-4FCC-8B08-4445401B8C87}"/>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664B-4FCC-8B08-4445401B8C87}"/>
                </c:ext>
              </c:extLst>
            </c:dLbl>
            <c:spPr>
              <a:noFill/>
              <a:ln w="25372">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Лист1!$A$2:$A$7</c:f>
              <c:strCache>
                <c:ptCount val="3"/>
                <c:pt idx="0">
                  <c:v>72,0%  Налог на доходы физических лиц</c:v>
                </c:pt>
                <c:pt idx="1">
                  <c:v>21,7 %  Земельный налог</c:v>
                </c:pt>
                <c:pt idx="2">
                  <c:v>11,0 %  Государственная пошлина</c:v>
                </c:pt>
              </c:strCache>
            </c:strRef>
          </c:cat>
          <c:val>
            <c:numRef>
              <c:f>Лист1!$B$2:$B$7</c:f>
              <c:numCache>
                <c:formatCode>0.0</c:formatCode>
                <c:ptCount val="3"/>
                <c:pt idx="0" formatCode="General">
                  <c:v>333.7</c:v>
                </c:pt>
                <c:pt idx="1">
                  <c:v>85.8</c:v>
                </c:pt>
                <c:pt idx="2" formatCode="General">
                  <c:v>43.7</c:v>
                </c:pt>
              </c:numCache>
            </c:numRef>
          </c:val>
          <c:extLst xmlns:c16r2="http://schemas.microsoft.com/office/drawing/2015/06/chart">
            <c:ext xmlns:c16="http://schemas.microsoft.com/office/drawing/2014/chart" uri="{C3380CC4-5D6E-409C-BE32-E72D297353CC}">
              <c16:uniqueId val="{00000006-664B-4FCC-8B08-4445401B8C87}"/>
            </c:ext>
          </c:extLst>
        </c:ser>
        <c:ser>
          <c:idx val="1"/>
          <c:order val="1"/>
          <c:tx>
            <c:strRef>
              <c:f>Лист1!$C$1</c:f>
              <c:strCache>
                <c:ptCount val="1"/>
                <c:pt idx="0">
                  <c:v>Столбец1</c:v>
                </c:pt>
              </c:strCache>
            </c:strRef>
          </c:tx>
          <c:dPt>
            <c:idx val="0"/>
            <c:bubble3D val="0"/>
            <c:extLst xmlns:c16r2="http://schemas.microsoft.com/office/drawing/2015/06/chart">
              <c:ext xmlns:c16="http://schemas.microsoft.com/office/drawing/2014/chart" uri="{C3380CC4-5D6E-409C-BE32-E72D297353CC}">
                <c16:uniqueId val="{00000007-664B-4FCC-8B08-4445401B8C87}"/>
              </c:ext>
            </c:extLst>
          </c:dPt>
          <c:dPt>
            <c:idx val="1"/>
            <c:bubble3D val="0"/>
            <c:extLst xmlns:c16r2="http://schemas.microsoft.com/office/drawing/2015/06/chart">
              <c:ext xmlns:c16="http://schemas.microsoft.com/office/drawing/2014/chart" uri="{C3380CC4-5D6E-409C-BE32-E72D297353CC}">
                <c16:uniqueId val="{00000008-664B-4FCC-8B08-4445401B8C87}"/>
              </c:ext>
            </c:extLst>
          </c:dPt>
          <c:dPt>
            <c:idx val="2"/>
            <c:bubble3D val="0"/>
            <c:extLst xmlns:c16r2="http://schemas.microsoft.com/office/drawing/2015/06/chart">
              <c:ext xmlns:c16="http://schemas.microsoft.com/office/drawing/2014/chart" uri="{C3380CC4-5D6E-409C-BE32-E72D297353CC}">
                <c16:uniqueId val="{00000009-664B-4FCC-8B08-4445401B8C87}"/>
              </c:ext>
            </c:extLst>
          </c:dPt>
          <c:cat>
            <c:strRef>
              <c:f>Лист1!$A$2:$A$7</c:f>
              <c:strCache>
                <c:ptCount val="3"/>
                <c:pt idx="0">
                  <c:v>72,0%  Налог на доходы физических лиц</c:v>
                </c:pt>
                <c:pt idx="1">
                  <c:v>21,7 %  Земельный налог</c:v>
                </c:pt>
                <c:pt idx="2">
                  <c:v>11,0 %  Государственная пошлина</c:v>
                </c:pt>
              </c:strCache>
            </c:strRef>
          </c:cat>
          <c:val>
            <c:numRef>
              <c:f>Лист1!$C$2:$C$7</c:f>
              <c:numCache>
                <c:formatCode>0.0</c:formatCode>
                <c:ptCount val="3"/>
                <c:pt idx="0">
                  <c:v>72.042314335060453</c:v>
                </c:pt>
                <c:pt idx="1">
                  <c:v>21.677614957049013</c:v>
                </c:pt>
                <c:pt idx="2">
                  <c:v>11.040929762506318</c:v>
                </c:pt>
              </c:numCache>
            </c:numRef>
          </c:val>
          <c:extLst xmlns:c16r2="http://schemas.microsoft.com/office/drawing/2015/06/chart">
            <c:ext xmlns:c16="http://schemas.microsoft.com/office/drawing/2014/chart" uri="{C3380CC4-5D6E-409C-BE32-E72D297353CC}">
              <c16:uniqueId val="{0000000A-664B-4FCC-8B08-4445401B8C87}"/>
            </c:ext>
          </c:extLst>
        </c:ser>
        <c:dLbls>
          <c:showLegendKey val="0"/>
          <c:showVal val="0"/>
          <c:showCatName val="0"/>
          <c:showSerName val="0"/>
          <c:showPercent val="0"/>
          <c:showBubbleSize val="0"/>
          <c:showLeaderLines val="1"/>
        </c:dLbls>
      </c:pie3DChart>
      <c:spPr>
        <a:noFill/>
        <a:ln w="25372">
          <a:noFill/>
        </a:ln>
      </c:spPr>
    </c:plotArea>
    <c:legend>
      <c:legendPos val="r"/>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dLbl>
            <c:spPr>
              <a:noFill/>
              <a:ln w="25364">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General</c:formatCode>
                <c:ptCount val="4"/>
                <c:pt idx="0" formatCode="0.0">
                  <c:v>395.8</c:v>
                </c:pt>
                <c:pt idx="1">
                  <c:v>298.60000000000002</c:v>
                </c:pt>
                <c:pt idx="2">
                  <c:v>427.2</c:v>
                </c:pt>
                <c:pt idx="3">
                  <c:v>463.2</c:v>
                </c:pt>
              </c:numCache>
            </c:numRef>
          </c:val>
          <c:extLst xmlns:c16r2="http://schemas.microsoft.com/office/drawing/2015/06/chart">
            <c:ext xmlns:c16="http://schemas.microsoft.com/office/drawing/2014/chart" uri="{C3380CC4-5D6E-409C-BE32-E72D297353CC}">
              <c16:uniqueId val="{00000001-D6D1-4699-B502-948793AADCB9}"/>
            </c:ext>
          </c:extLst>
        </c:ser>
        <c:dLbls>
          <c:showLegendKey val="0"/>
          <c:showVal val="0"/>
          <c:showCatName val="0"/>
          <c:showSerName val="0"/>
          <c:showPercent val="0"/>
          <c:showBubbleSize val="0"/>
        </c:dLbls>
        <c:gapWidth val="100"/>
        <c:shape val="box"/>
        <c:axId val="139475200"/>
        <c:axId val="139489280"/>
        <c:axId val="0"/>
      </c:bar3DChart>
      <c:catAx>
        <c:axId val="139475200"/>
        <c:scaling>
          <c:orientation val="minMax"/>
        </c:scaling>
        <c:delete val="0"/>
        <c:axPos val="b"/>
        <c:numFmt formatCode="General" sourceLinked="1"/>
        <c:majorTickMark val="out"/>
        <c:minorTickMark val="none"/>
        <c:tickLblPos val="nextTo"/>
        <c:crossAx val="139489280"/>
        <c:crosses val="autoZero"/>
        <c:auto val="1"/>
        <c:lblAlgn val="ctr"/>
        <c:lblOffset val="100"/>
        <c:noMultiLvlLbl val="0"/>
      </c:catAx>
      <c:valAx>
        <c:axId val="139489280"/>
        <c:scaling>
          <c:orientation val="minMax"/>
        </c:scaling>
        <c:delete val="0"/>
        <c:axPos val="l"/>
        <c:majorGridlines/>
        <c:numFmt formatCode="0.0" sourceLinked="1"/>
        <c:majorTickMark val="out"/>
        <c:minorTickMark val="none"/>
        <c:tickLblPos val="nextTo"/>
        <c:crossAx val="139475200"/>
        <c:crosses val="autoZero"/>
        <c:crossBetween val="between"/>
      </c:valAx>
      <c:spPr>
        <a:noFill/>
        <a:ln w="25364">
          <a:noFill/>
        </a:ln>
      </c:spPr>
    </c:plotArea>
    <c:plotVisOnly val="1"/>
    <c:dispBlanksAs val="zero"/>
    <c:showDLblsOverMax val="0"/>
  </c:chart>
  <c:txPr>
    <a:bodyPr/>
    <a:lstStyle/>
    <a:p>
      <a:pPr>
        <a:defRPr sz="1794"/>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spPr>
              <a:noFill/>
              <a:ln w="25364">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388.8</c:v>
                </c:pt>
                <c:pt idx="1">
                  <c:v>289.7</c:v>
                </c:pt>
                <c:pt idx="2">
                  <c:v>300.39999999999998</c:v>
                </c:pt>
                <c:pt idx="3">
                  <c:v>300.39999999999998</c:v>
                </c:pt>
              </c:numCache>
            </c:numRef>
          </c:val>
          <c:extLst xmlns:c16r2="http://schemas.microsoft.com/office/drawing/2015/06/chart">
            <c:ext xmlns:c16="http://schemas.microsoft.com/office/drawing/2014/chart" uri="{C3380CC4-5D6E-409C-BE32-E72D297353CC}">
              <c16:uniqueId val="{00000000-75A5-481D-BD86-5E9BC1119CEE}"/>
            </c:ext>
          </c:extLst>
        </c:ser>
        <c:dLbls>
          <c:showLegendKey val="0"/>
          <c:showVal val="0"/>
          <c:showCatName val="0"/>
          <c:showSerName val="0"/>
          <c:showPercent val="0"/>
          <c:showBubbleSize val="0"/>
        </c:dLbls>
        <c:gapWidth val="100"/>
        <c:shape val="box"/>
        <c:axId val="140771328"/>
        <c:axId val="140772864"/>
        <c:axId val="0"/>
      </c:bar3DChart>
      <c:catAx>
        <c:axId val="140771328"/>
        <c:scaling>
          <c:orientation val="minMax"/>
        </c:scaling>
        <c:delete val="0"/>
        <c:axPos val="b"/>
        <c:numFmt formatCode="General" sourceLinked="1"/>
        <c:majorTickMark val="out"/>
        <c:minorTickMark val="none"/>
        <c:tickLblPos val="nextTo"/>
        <c:crossAx val="140772864"/>
        <c:crosses val="autoZero"/>
        <c:auto val="1"/>
        <c:lblAlgn val="ctr"/>
        <c:lblOffset val="100"/>
        <c:noMultiLvlLbl val="0"/>
      </c:catAx>
      <c:valAx>
        <c:axId val="140772864"/>
        <c:scaling>
          <c:orientation val="minMax"/>
        </c:scaling>
        <c:delete val="0"/>
        <c:axPos val="l"/>
        <c:majorGridlines/>
        <c:numFmt formatCode="0.0" sourceLinked="1"/>
        <c:majorTickMark val="out"/>
        <c:minorTickMark val="none"/>
        <c:tickLblPos val="nextTo"/>
        <c:crossAx val="140771328"/>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5.5331650422678055E-2"/>
          <c:y val="0.16907021774625847"/>
          <c:w val="0.56516118606193333"/>
          <c:h val="0.74639242436006081"/>
        </c:manualLayout>
      </c:layout>
      <c:pie3DChart>
        <c:varyColors val="1"/>
        <c:ser>
          <c:idx val="0"/>
          <c:order val="0"/>
          <c:tx>
            <c:strRef>
              <c:f>Лист1!$B$1</c:f>
              <c:strCache>
                <c:ptCount val="1"/>
                <c:pt idx="0">
                  <c:v>Структура безвозмездных поступлений</c:v>
                </c:pt>
              </c:strCache>
            </c:strRef>
          </c:tx>
          <c:dPt>
            <c:idx val="0"/>
            <c:bubble3D val="0"/>
            <c:extLst xmlns:c16r2="http://schemas.microsoft.com/office/drawing/2015/06/chart">
              <c:ext xmlns:c16="http://schemas.microsoft.com/office/drawing/2014/chart" uri="{C3380CC4-5D6E-409C-BE32-E72D297353CC}">
                <c16:uniqueId val="{00000000-25BB-4981-BE72-33E0C2BA0CC2}"/>
              </c:ext>
            </c:extLst>
          </c:dPt>
          <c:dPt>
            <c:idx val="1"/>
            <c:bubble3D val="0"/>
            <c:extLst xmlns:c16r2="http://schemas.microsoft.com/office/drawing/2015/06/chart">
              <c:ext xmlns:c16="http://schemas.microsoft.com/office/drawing/2014/chart" uri="{C3380CC4-5D6E-409C-BE32-E72D297353CC}">
                <c16:uniqueId val="{00000001-25BB-4981-BE72-33E0C2BA0CC2}"/>
              </c:ext>
            </c:extLst>
          </c:dPt>
          <c:dPt>
            <c:idx val="2"/>
            <c:bubble3D val="0"/>
            <c:extLst xmlns:c16r2="http://schemas.microsoft.com/office/drawing/2015/06/chart">
              <c:ext xmlns:c16="http://schemas.microsoft.com/office/drawing/2014/chart" uri="{C3380CC4-5D6E-409C-BE32-E72D297353CC}">
                <c16:uniqueId val="{00000002-25BB-4981-BE72-33E0C2BA0CC2}"/>
              </c:ext>
            </c:extLst>
          </c:dPt>
          <c:dLbls>
            <c:dLbl>
              <c:idx val="0"/>
              <c:layout>
                <c:manualLayout>
                  <c:x val="1.2188954087745401E-2"/>
                  <c:y val="1.2436105815047981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25BB-4981-BE72-33E0C2BA0CC2}"/>
                </c:ext>
              </c:extLst>
            </c:dLbl>
            <c:dLbl>
              <c:idx val="1"/>
              <c:layout>
                <c:manualLayout>
                  <c:x val="-2.6707074491825702E-2"/>
                  <c:y val="-5.0740785555031731E-3"/>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25BB-4981-BE72-33E0C2BA0CC2}"/>
                </c:ext>
              </c:extLst>
            </c:dLbl>
            <c:dLbl>
              <c:idx val="2"/>
              <c:layout>
                <c:manualLayout>
                  <c:x val="-0.12903288362839999"/>
                  <c:y val="-2.826999276597650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25BB-4981-BE72-33E0C2BA0CC2}"/>
                </c:ext>
              </c:extLst>
            </c:dLbl>
            <c:dLbl>
              <c:idx val="3"/>
              <c:layout>
                <c:manualLayout>
                  <c:x val="-1.563100790745111E-2"/>
                  <c:y val="-7.1257184887285954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25BB-4981-BE72-33E0C2BA0CC2}"/>
                </c:ext>
              </c:extLst>
            </c:dLbl>
            <c:spPr>
              <a:noFill/>
              <a:ln w="25352">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Лист1!$A$2:$A$5</c:f>
              <c:strCache>
                <c:ptCount val="3"/>
                <c:pt idx="0">
                  <c:v>67,03 % Дотация на выравнивание бюджетной обеспеченности</c:v>
                </c:pt>
                <c:pt idx="1">
                  <c:v>7,95 % Субвенция на осуществление первичного воинского учета</c:v>
                </c:pt>
                <c:pt idx="2">
                  <c:v>25,03 % Иные межбюджетные трансферты</c:v>
                </c:pt>
              </c:strCache>
            </c:strRef>
          </c:cat>
          <c:val>
            <c:numRef>
              <c:f>Лист1!$B$2:$B$5</c:f>
              <c:numCache>
                <c:formatCode>General</c:formatCode>
                <c:ptCount val="3"/>
                <c:pt idx="0">
                  <c:v>3605.4</c:v>
                </c:pt>
                <c:pt idx="1">
                  <c:v>427.4</c:v>
                </c:pt>
                <c:pt idx="2" formatCode="0.0">
                  <c:v>1346.1</c:v>
                </c:pt>
              </c:numCache>
            </c:numRef>
          </c:val>
          <c:extLst xmlns:c16r2="http://schemas.microsoft.com/office/drawing/2015/06/chart">
            <c:ext xmlns:c16="http://schemas.microsoft.com/office/drawing/2014/chart" uri="{C3380CC4-5D6E-409C-BE32-E72D297353CC}">
              <c16:uniqueId val="{00000004-25BB-4981-BE72-33E0C2BA0CC2}"/>
            </c:ext>
          </c:extLst>
        </c:ser>
        <c:ser>
          <c:idx val="1"/>
          <c:order val="1"/>
          <c:tx>
            <c:strRef>
              <c:f>Лист1!$C$1</c:f>
              <c:strCache>
                <c:ptCount val="1"/>
                <c:pt idx="0">
                  <c:v>%</c:v>
                </c:pt>
              </c:strCache>
            </c:strRef>
          </c:tx>
          <c:dPt>
            <c:idx val="0"/>
            <c:bubble3D val="0"/>
            <c:extLst xmlns:c16r2="http://schemas.microsoft.com/office/drawing/2015/06/chart">
              <c:ext xmlns:c16="http://schemas.microsoft.com/office/drawing/2014/chart" uri="{C3380CC4-5D6E-409C-BE32-E72D297353CC}">
                <c16:uniqueId val="{00000005-25BB-4981-BE72-33E0C2BA0CC2}"/>
              </c:ext>
            </c:extLst>
          </c:dPt>
          <c:dPt>
            <c:idx val="1"/>
            <c:bubble3D val="0"/>
            <c:extLst xmlns:c16r2="http://schemas.microsoft.com/office/drawing/2015/06/chart">
              <c:ext xmlns:c16="http://schemas.microsoft.com/office/drawing/2014/chart" uri="{C3380CC4-5D6E-409C-BE32-E72D297353CC}">
                <c16:uniqueId val="{00000006-25BB-4981-BE72-33E0C2BA0CC2}"/>
              </c:ext>
            </c:extLst>
          </c:dPt>
          <c:dPt>
            <c:idx val="2"/>
            <c:bubble3D val="0"/>
            <c:extLst xmlns:c16r2="http://schemas.microsoft.com/office/drawing/2015/06/chart">
              <c:ext xmlns:c16="http://schemas.microsoft.com/office/drawing/2014/chart" uri="{C3380CC4-5D6E-409C-BE32-E72D297353CC}">
                <c16:uniqueId val="{00000007-25BB-4981-BE72-33E0C2BA0CC2}"/>
              </c:ext>
            </c:extLst>
          </c:dPt>
          <c:cat>
            <c:strRef>
              <c:f>Лист1!$A$2:$A$5</c:f>
              <c:strCache>
                <c:ptCount val="3"/>
                <c:pt idx="0">
                  <c:v>67,03 % Дотация на выравнивание бюджетной обеспеченности</c:v>
                </c:pt>
                <c:pt idx="1">
                  <c:v>7,95 % Субвенция на осуществление первичного воинского учета</c:v>
                </c:pt>
                <c:pt idx="2">
                  <c:v>25,03 % Иные межбюджетные трансферты</c:v>
                </c:pt>
              </c:strCache>
            </c:strRef>
          </c:cat>
          <c:val>
            <c:numRef>
              <c:f>Лист1!$C$2:$C$5</c:f>
              <c:numCache>
                <c:formatCode>0.00</c:formatCode>
                <c:ptCount val="3"/>
                <c:pt idx="0">
                  <c:v>67.028574615627733</c:v>
                </c:pt>
                <c:pt idx="1">
                  <c:v>7.9458625369499343</c:v>
                </c:pt>
                <c:pt idx="2">
                  <c:v>25.025562847422332</c:v>
                </c:pt>
              </c:numCache>
            </c:numRef>
          </c:val>
          <c:extLst xmlns:c16r2="http://schemas.microsoft.com/office/drawing/2015/06/chart">
            <c:ext xmlns:c16="http://schemas.microsoft.com/office/drawing/2014/chart" uri="{C3380CC4-5D6E-409C-BE32-E72D297353CC}">
              <c16:uniqueId val="{00000008-25BB-4981-BE72-33E0C2BA0CC2}"/>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8804074649904445"/>
          <c:y val="0.12289505711227437"/>
          <c:w val="0.3035617522332002"/>
          <c:h val="0.81997976509919501"/>
        </c:manualLayout>
      </c:layout>
      <c:overlay val="0"/>
      <c:txPr>
        <a:bodyPr/>
        <a:lstStyle/>
        <a:p>
          <a:pPr>
            <a:defRPr sz="1490" baseline="0"/>
          </a:pPr>
          <a:endParaRPr lang="ru-RU"/>
        </a:p>
      </c:txPr>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spPr>
              <a:noFill/>
              <a:ln w="25349">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formatCode="General">
                  <c:v>70973.7</c:v>
                </c:pt>
                <c:pt idx="1">
                  <c:v>219990.3</c:v>
                </c:pt>
                <c:pt idx="2">
                  <c:v>5190.8</c:v>
                </c:pt>
                <c:pt idx="3" formatCode="General">
                  <c:v>5378.9</c:v>
                </c:pt>
              </c:numCache>
            </c:numRef>
          </c:val>
          <c:extLst xmlns:c16r2="http://schemas.microsoft.com/office/drawing/2015/06/chart">
            <c:ext xmlns:c16="http://schemas.microsoft.com/office/drawing/2014/chart" uri="{C3380CC4-5D6E-409C-BE32-E72D297353CC}">
              <c16:uniqueId val="{00000000-A64B-4918-9447-51921846E1AC}"/>
            </c:ext>
          </c:extLst>
        </c:ser>
        <c:dLbls>
          <c:showLegendKey val="0"/>
          <c:showVal val="0"/>
          <c:showCatName val="0"/>
          <c:showSerName val="0"/>
          <c:showPercent val="0"/>
          <c:showBubbleSize val="0"/>
        </c:dLbls>
        <c:gapWidth val="100"/>
        <c:shape val="box"/>
        <c:axId val="141224576"/>
        <c:axId val="141304192"/>
        <c:axId val="0"/>
      </c:bar3DChart>
      <c:catAx>
        <c:axId val="141224576"/>
        <c:scaling>
          <c:orientation val="minMax"/>
        </c:scaling>
        <c:delete val="0"/>
        <c:axPos val="b"/>
        <c:numFmt formatCode="General" sourceLinked="1"/>
        <c:majorTickMark val="out"/>
        <c:minorTickMark val="none"/>
        <c:tickLblPos val="nextTo"/>
        <c:crossAx val="141304192"/>
        <c:crosses val="autoZero"/>
        <c:auto val="1"/>
        <c:lblAlgn val="ctr"/>
        <c:lblOffset val="100"/>
        <c:noMultiLvlLbl val="0"/>
      </c:catAx>
      <c:valAx>
        <c:axId val="141304192"/>
        <c:scaling>
          <c:orientation val="minMax"/>
        </c:scaling>
        <c:delete val="0"/>
        <c:axPos val="l"/>
        <c:majorGridlines/>
        <c:numFmt formatCode="General" sourceLinked="1"/>
        <c:majorTickMark val="out"/>
        <c:minorTickMark val="none"/>
        <c:tickLblPos val="nextTo"/>
        <c:crossAx val="141224576"/>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Уэлен </a:t>
            </a:r>
            <a:r>
              <a:rPr lang="ru-RU" dirty="0" smtClean="0"/>
              <a:t>6142,5 </a:t>
            </a:r>
            <a:r>
              <a:rPr lang="ru-RU" dirty="0" err="1"/>
              <a:t>тыс.рублей</a:t>
            </a:r>
            <a:endParaRPr lang="ru-RU" dirty="0"/>
          </a:p>
        </c:rich>
      </c:tx>
      <c:layout>
        <c:manualLayout>
          <c:xMode val="edge"/>
          <c:yMode val="edge"/>
          <c:x val="0.13390199102431363"/>
          <c:y val="1.2110204000677409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0"/>
          <c:y val="0.17281164791191997"/>
          <c:w val="0.58055619470729636"/>
          <c:h val="0.74640193617985551"/>
        </c:manualLayout>
      </c:layout>
      <c:pie3DChart>
        <c:varyColors val="1"/>
        <c:ser>
          <c:idx val="0"/>
          <c:order val="0"/>
          <c:tx>
            <c:strRef>
              <c:f>Лист1!$B$1</c:f>
              <c:strCache>
                <c:ptCount val="1"/>
                <c:pt idx="0">
                  <c:v>Расходы бюджета МО сельское поселение Уэлен </c:v>
                </c:pt>
              </c:strCache>
            </c:strRef>
          </c:tx>
          <c:dPt>
            <c:idx val="0"/>
            <c:bubble3D val="0"/>
            <c:extLst xmlns:c16r2="http://schemas.microsoft.com/office/drawing/2015/06/chart">
              <c:ext xmlns:c16="http://schemas.microsoft.com/office/drawing/2014/chart" uri="{C3380CC4-5D6E-409C-BE32-E72D297353CC}">
                <c16:uniqueId val="{00000000-1C34-47AD-849B-B84B43C549BD}"/>
              </c:ext>
            </c:extLst>
          </c:dPt>
          <c:dPt>
            <c:idx val="1"/>
            <c:bubble3D val="0"/>
            <c:extLst xmlns:c16r2="http://schemas.microsoft.com/office/drawing/2015/06/chart">
              <c:ext xmlns:c16="http://schemas.microsoft.com/office/drawing/2014/chart" uri="{C3380CC4-5D6E-409C-BE32-E72D297353CC}">
                <c16:uniqueId val="{00000001-1C34-47AD-849B-B84B43C549BD}"/>
              </c:ext>
            </c:extLst>
          </c:dPt>
          <c:dPt>
            <c:idx val="2"/>
            <c:bubble3D val="0"/>
            <c:extLst xmlns:c16r2="http://schemas.microsoft.com/office/drawing/2015/06/chart">
              <c:ext xmlns:c16="http://schemas.microsoft.com/office/drawing/2014/chart" uri="{C3380CC4-5D6E-409C-BE32-E72D297353CC}">
                <c16:uniqueId val="{00000002-1C34-47AD-849B-B84B43C549BD}"/>
              </c:ext>
            </c:extLst>
          </c:dPt>
          <c:dPt>
            <c:idx val="3"/>
            <c:bubble3D val="0"/>
            <c:extLst xmlns:c16r2="http://schemas.microsoft.com/office/drawing/2015/06/chart">
              <c:ext xmlns:c16="http://schemas.microsoft.com/office/drawing/2014/chart" uri="{C3380CC4-5D6E-409C-BE32-E72D297353CC}">
                <c16:uniqueId val="{00000003-1C34-47AD-849B-B84B43C549BD}"/>
              </c:ext>
            </c:extLst>
          </c:dPt>
          <c:dLbls>
            <c:dLbl>
              <c:idx val="0"/>
              <c:layout>
                <c:manualLayout>
                  <c:x val="-9.2261842894970664E-2"/>
                  <c:y val="0.1007992353216699"/>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1C34-47AD-849B-B84B43C549BD}"/>
                </c:ext>
              </c:extLst>
            </c:dLbl>
            <c:dLbl>
              <c:idx val="1"/>
              <c:layout>
                <c:manualLayout>
                  <c:x val="3.057732938168425E-2"/>
                  <c:y val="-3.9073620886154167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1C34-47AD-849B-B84B43C549BD}"/>
                </c:ext>
              </c:extLst>
            </c:dLbl>
            <c:dLbl>
              <c:idx val="2"/>
              <c:layout>
                <c:manualLayout>
                  <c:x val="1.5588477118722398E-2"/>
                  <c:y val="-8.993647768899927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1C34-47AD-849B-B84B43C549BD}"/>
                </c:ext>
              </c:extLst>
            </c:dLbl>
            <c:spPr>
              <a:noFill/>
              <a:ln w="25364">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Лист1!$A$2:$A$7</c:f>
              <c:strCache>
                <c:ptCount val="4"/>
                <c:pt idx="0">
                  <c:v>61,9 % Общегосударственные вопросы</c:v>
                </c:pt>
                <c:pt idx="1">
                  <c:v>7,0 % Национальная оборона</c:v>
                </c:pt>
                <c:pt idx="2">
                  <c:v>12,0 % Национальная экономика</c:v>
                </c:pt>
                <c:pt idx="3">
                  <c:v>19,1 % Жилищно-коммунальное хозяйство</c:v>
                </c:pt>
              </c:strCache>
            </c:strRef>
          </c:cat>
          <c:val>
            <c:numRef>
              <c:f>Лист1!$B$2:$B$7</c:f>
              <c:numCache>
                <c:formatCode>General</c:formatCode>
                <c:ptCount val="4"/>
                <c:pt idx="0" formatCode="0.0">
                  <c:v>3801.2</c:v>
                </c:pt>
                <c:pt idx="1">
                  <c:v>427.4</c:v>
                </c:pt>
                <c:pt idx="2" formatCode="0.0">
                  <c:v>740</c:v>
                </c:pt>
                <c:pt idx="3">
                  <c:v>1173.9000000000001</c:v>
                </c:pt>
              </c:numCache>
            </c:numRef>
          </c:val>
          <c:extLst xmlns:c16r2="http://schemas.microsoft.com/office/drawing/2015/06/chart">
            <c:ext xmlns:c16="http://schemas.microsoft.com/office/drawing/2014/chart" uri="{C3380CC4-5D6E-409C-BE32-E72D297353CC}">
              <c16:uniqueId val="{00000004-1C34-47AD-849B-B84B43C549BD}"/>
            </c:ext>
          </c:extLst>
        </c:ser>
        <c:ser>
          <c:idx val="1"/>
          <c:order val="1"/>
          <c:tx>
            <c:strRef>
              <c:f>Лист1!$C$1</c:f>
              <c:strCache>
                <c:ptCount val="1"/>
                <c:pt idx="0">
                  <c:v>%</c:v>
                </c:pt>
              </c:strCache>
            </c:strRef>
          </c:tx>
          <c:dPt>
            <c:idx val="0"/>
            <c:bubble3D val="0"/>
            <c:extLst xmlns:c16r2="http://schemas.microsoft.com/office/drawing/2015/06/chart">
              <c:ext xmlns:c16="http://schemas.microsoft.com/office/drawing/2014/chart" uri="{C3380CC4-5D6E-409C-BE32-E72D297353CC}">
                <c16:uniqueId val="{00000005-1C34-47AD-849B-B84B43C549BD}"/>
              </c:ext>
            </c:extLst>
          </c:dPt>
          <c:dPt>
            <c:idx val="1"/>
            <c:bubble3D val="0"/>
            <c:extLst xmlns:c16r2="http://schemas.microsoft.com/office/drawing/2015/06/chart">
              <c:ext xmlns:c16="http://schemas.microsoft.com/office/drawing/2014/chart" uri="{C3380CC4-5D6E-409C-BE32-E72D297353CC}">
                <c16:uniqueId val="{00000006-1C34-47AD-849B-B84B43C549BD}"/>
              </c:ext>
            </c:extLst>
          </c:dPt>
          <c:dPt>
            <c:idx val="2"/>
            <c:bubble3D val="0"/>
            <c:extLst xmlns:c16r2="http://schemas.microsoft.com/office/drawing/2015/06/chart">
              <c:ext xmlns:c16="http://schemas.microsoft.com/office/drawing/2014/chart" uri="{C3380CC4-5D6E-409C-BE32-E72D297353CC}">
                <c16:uniqueId val="{00000007-1C34-47AD-849B-B84B43C549BD}"/>
              </c:ext>
            </c:extLst>
          </c:dPt>
          <c:dPt>
            <c:idx val="3"/>
            <c:bubble3D val="0"/>
            <c:extLst xmlns:c16r2="http://schemas.microsoft.com/office/drawing/2015/06/chart">
              <c:ext xmlns:c16="http://schemas.microsoft.com/office/drawing/2014/chart" uri="{C3380CC4-5D6E-409C-BE32-E72D297353CC}">
                <c16:uniqueId val="{00000008-1C34-47AD-849B-B84B43C549BD}"/>
              </c:ext>
            </c:extLst>
          </c:dPt>
          <c:cat>
            <c:strRef>
              <c:f>Лист1!$A$2:$A$7</c:f>
              <c:strCache>
                <c:ptCount val="4"/>
                <c:pt idx="0">
                  <c:v>61,9 % Общегосударственные вопросы</c:v>
                </c:pt>
                <c:pt idx="1">
                  <c:v>7,0 % Национальная оборона</c:v>
                </c:pt>
                <c:pt idx="2">
                  <c:v>12,0 % Национальная экономика</c:v>
                </c:pt>
                <c:pt idx="3">
                  <c:v>19,1 % Жилищно-коммунальное хозяйство</c:v>
                </c:pt>
              </c:strCache>
            </c:strRef>
          </c:cat>
          <c:val>
            <c:numRef>
              <c:f>Лист1!$C$2:$C$7</c:f>
              <c:numCache>
                <c:formatCode>0.0</c:formatCode>
                <c:ptCount val="4"/>
                <c:pt idx="0">
                  <c:v>61.883597883597886</c:v>
                </c:pt>
                <c:pt idx="1">
                  <c:v>6.958078958078957</c:v>
                </c:pt>
                <c:pt idx="2">
                  <c:v>12.047212047212048</c:v>
                </c:pt>
                <c:pt idx="3">
                  <c:v>19.111111111111111</c:v>
                </c:pt>
              </c:numCache>
            </c:numRef>
          </c:val>
          <c:extLst xmlns:c16r2="http://schemas.microsoft.com/office/drawing/2015/06/chart">
            <c:ext xmlns:c16="http://schemas.microsoft.com/office/drawing/2014/chart" uri="{C3380CC4-5D6E-409C-BE32-E72D297353CC}">
              <c16:uniqueId val="{00000009-1C34-47AD-849B-B84B43C549BD}"/>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58753142699267846"/>
          <c:y val="0.31314384250063115"/>
          <c:w val="0.40694394253349919"/>
          <c:h val="0.40440487588779167"/>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муниципального образования сельское поселение </c:v>
                </c:pt>
              </c:strCache>
            </c:strRef>
          </c:tx>
          <c:invertIfNegative val="0"/>
          <c:dLbls>
            <c:spPr>
              <a:noFill/>
              <a:ln w="25362">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158028.29999999999</c:v>
                </c:pt>
                <c:pt idx="1">
                  <c:v>222064.2</c:v>
                </c:pt>
                <c:pt idx="2">
                  <c:v>5918.4</c:v>
                </c:pt>
                <c:pt idx="3">
                  <c:v>6142.5</c:v>
                </c:pt>
              </c:numCache>
            </c:numRef>
          </c:val>
          <c:extLst xmlns:c16r2="http://schemas.microsoft.com/office/drawing/2015/06/chart">
            <c:ext xmlns:c16="http://schemas.microsoft.com/office/drawing/2014/chart" uri="{C3380CC4-5D6E-409C-BE32-E72D297353CC}">
              <c16:uniqueId val="{00000000-961F-4991-837A-D3A4B3A076C7}"/>
            </c:ext>
          </c:extLst>
        </c:ser>
        <c:dLbls>
          <c:showLegendKey val="0"/>
          <c:showVal val="0"/>
          <c:showCatName val="0"/>
          <c:showSerName val="0"/>
          <c:showPercent val="0"/>
          <c:showBubbleSize val="0"/>
        </c:dLbls>
        <c:gapWidth val="100"/>
        <c:shape val="box"/>
        <c:axId val="142073856"/>
        <c:axId val="142075392"/>
        <c:axId val="0"/>
      </c:bar3DChart>
      <c:catAx>
        <c:axId val="142073856"/>
        <c:scaling>
          <c:orientation val="minMax"/>
        </c:scaling>
        <c:delete val="0"/>
        <c:axPos val="b"/>
        <c:numFmt formatCode="General" sourceLinked="1"/>
        <c:majorTickMark val="out"/>
        <c:minorTickMark val="none"/>
        <c:tickLblPos val="nextTo"/>
        <c:crossAx val="142075392"/>
        <c:crosses val="autoZero"/>
        <c:auto val="1"/>
        <c:lblAlgn val="ctr"/>
        <c:lblOffset val="100"/>
        <c:noMultiLvlLbl val="0"/>
      </c:catAx>
      <c:valAx>
        <c:axId val="142075392"/>
        <c:scaling>
          <c:orientation val="minMax"/>
        </c:scaling>
        <c:delete val="0"/>
        <c:axPos val="l"/>
        <c:majorGridlines/>
        <c:numFmt formatCode="0.0" sourceLinked="1"/>
        <c:majorTickMark val="out"/>
        <c:minorTickMark val="none"/>
        <c:tickLblPos val="nextTo"/>
        <c:crossAx val="142073856"/>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1"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2"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3"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7175"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8605" algn="l"/>
                <a:tab pos="1457211" algn="l"/>
                <a:tab pos="2185816" algn="l"/>
                <a:tab pos="2914421" algn="l"/>
              </a:tabLst>
              <a:defRPr sz="1200">
                <a:solidFill>
                  <a:srgbClr val="000000"/>
                </a:solidFill>
                <a:cs typeface="Lucida Sans Unicode" panose="020B0602030504020204" pitchFamily="34" charset="0"/>
              </a:defRPr>
            </a:lvl1pPr>
          </a:lstStyle>
          <a:p>
            <a:pPr>
              <a:defRPr/>
            </a:pPr>
            <a:fld id="{099D49F3-D030-413B-87E4-3543A02509DD}" type="slidenum">
              <a:rPr lang="ru-RU" altLang="ru-RU"/>
              <a:pPr>
                <a:defRPr/>
              </a:pPr>
              <a:t>‹#›</a:t>
            </a:fld>
            <a:endParaRPr lang="ru-RU" altLang="ru-RU"/>
          </a:p>
        </p:txBody>
      </p:sp>
    </p:spTree>
    <p:extLst>
      <p:ext uri="{BB962C8B-B14F-4D97-AF65-F5344CB8AC3E}">
        <p14:creationId xmlns:p14="http://schemas.microsoft.com/office/powerpoint/2010/main" val="1712443283"/>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FA934F7-11BF-4C17-9A51-50B6E8AFE714}" type="slidenum">
              <a:rPr lang="ru-RU" altLang="ru-RU" smtClean="0"/>
              <a:pPr>
                <a:spcBef>
                  <a:spcPct val="0"/>
                </a:spcBef>
                <a:buSzPct val="45000"/>
                <a:buFont typeface="Wingdings" panose="05000000000000000000" pitchFamily="2" charset="2"/>
                <a:buNone/>
              </a:pPr>
              <a:t>1</a:t>
            </a:fld>
            <a:endParaRPr lang="ru-RU" altLang="ru-RU"/>
          </a:p>
        </p:txBody>
      </p:sp>
      <p:sp>
        <p:nvSpPr>
          <p:cNvPr id="92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92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6CA892D-4EAC-4085-93AF-8FF74F275CE2}" type="slidenum">
              <a:rPr lang="ru-RU" altLang="ru-RU" smtClean="0"/>
              <a:pPr>
                <a:spcBef>
                  <a:spcPct val="0"/>
                </a:spcBef>
                <a:buSzPct val="45000"/>
                <a:buFont typeface="Wingdings" panose="05000000000000000000" pitchFamily="2" charset="2"/>
                <a:buNone/>
              </a:pPr>
              <a:t>11</a:t>
            </a:fld>
            <a:endParaRPr lang="ru-RU" altLang="ru-RU"/>
          </a:p>
        </p:txBody>
      </p:sp>
      <p:sp>
        <p:nvSpPr>
          <p:cNvPr id="286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86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D677E57A-3B74-4A5A-B664-3FCDCFC5BCC2}" type="slidenum">
              <a:rPr lang="ru-RU" altLang="ru-RU" smtClean="0"/>
              <a:pPr>
                <a:spcBef>
                  <a:spcPct val="0"/>
                </a:spcBef>
                <a:buSzPct val="45000"/>
                <a:buFont typeface="Wingdings" panose="05000000000000000000" pitchFamily="2" charset="2"/>
                <a:buNone/>
              </a:pPr>
              <a:t>12</a:t>
            </a:fld>
            <a:endParaRPr lang="ru-RU" altLang="ru-RU"/>
          </a:p>
        </p:txBody>
      </p:sp>
      <p:sp>
        <p:nvSpPr>
          <p:cNvPr id="307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07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E197461E-B651-41FA-A99A-15B7B8F97BE3}" type="slidenum">
              <a:rPr lang="ru-RU" altLang="ru-RU" smtClean="0"/>
              <a:pPr>
                <a:spcBef>
                  <a:spcPct val="0"/>
                </a:spcBef>
                <a:buSzPct val="45000"/>
                <a:buFont typeface="Wingdings" panose="05000000000000000000" pitchFamily="2" charset="2"/>
                <a:buNone/>
              </a:pPr>
              <a:t>13</a:t>
            </a:fld>
            <a:endParaRPr lang="ru-RU" altLang="ru-RU"/>
          </a:p>
        </p:txBody>
      </p:sp>
      <p:sp>
        <p:nvSpPr>
          <p:cNvPr id="327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27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898E06E0-CE99-44AA-AA02-8486AD3B6D86}" type="slidenum">
              <a:rPr lang="ru-RU" altLang="ru-RU" smtClean="0"/>
              <a:pPr>
                <a:spcBef>
                  <a:spcPct val="0"/>
                </a:spcBef>
                <a:buSzPct val="45000"/>
                <a:buFont typeface="Wingdings" panose="05000000000000000000" pitchFamily="2" charset="2"/>
                <a:buNone/>
              </a:pPr>
              <a:t>14</a:t>
            </a:fld>
            <a:endParaRPr lang="ru-RU" altLang="ru-RU"/>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3B46C98-762C-4D96-BC38-87FA04C760AA}" type="slidenum">
              <a:rPr lang="ru-RU" altLang="ru-RU" smtClean="0"/>
              <a:pPr>
                <a:spcBef>
                  <a:spcPct val="0"/>
                </a:spcBef>
                <a:buSzPct val="45000"/>
                <a:buFont typeface="Wingdings" panose="05000000000000000000" pitchFamily="2" charset="2"/>
                <a:buNone/>
              </a:pPr>
              <a:t>15</a:t>
            </a:fld>
            <a:endParaRPr lang="ru-RU" altLang="ru-RU"/>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5C161E3-7AE4-4AB5-AD1E-E49222DDBE52}" type="slidenum">
              <a:rPr lang="ru-RU" altLang="ru-RU" smtClean="0"/>
              <a:pPr>
                <a:spcBef>
                  <a:spcPct val="0"/>
                </a:spcBef>
                <a:buSzPct val="45000"/>
                <a:buFont typeface="Wingdings" panose="05000000000000000000" pitchFamily="2" charset="2"/>
                <a:buNone/>
              </a:pPr>
              <a:t>16</a:t>
            </a:fld>
            <a:endParaRPr lang="ru-RU" altLang="ru-RU"/>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D96D910E-C4F2-4DA7-A91D-054E7DA52A05}" type="slidenum">
              <a:rPr lang="ru-RU" altLang="ru-RU" smtClean="0"/>
              <a:pPr>
                <a:spcBef>
                  <a:spcPct val="0"/>
                </a:spcBef>
                <a:buSzPct val="45000"/>
                <a:buFont typeface="Wingdings" panose="05000000000000000000" pitchFamily="2" charset="2"/>
                <a:buNone/>
              </a:pPr>
              <a:t>17</a:t>
            </a:fld>
            <a:endParaRPr lang="ru-RU" altLang="ru-RU"/>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8FA0DFD7-5591-4023-91A8-5B05999DC900}" type="slidenum">
              <a:rPr lang="ru-RU" altLang="ru-RU" smtClean="0"/>
              <a:pPr>
                <a:spcBef>
                  <a:spcPct val="0"/>
                </a:spcBef>
                <a:buSzPct val="45000"/>
                <a:buFont typeface="Wingdings" panose="05000000000000000000" pitchFamily="2" charset="2"/>
                <a:buNone/>
              </a:pPr>
              <a:t>18</a:t>
            </a:fld>
            <a:endParaRPr lang="ru-RU" altLang="ru-RU"/>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77F78A7-4F4B-4231-8CC4-3DAC7799EDFB}" type="slidenum">
              <a:rPr lang="ru-RU" altLang="ru-RU" smtClean="0"/>
              <a:pPr>
                <a:spcBef>
                  <a:spcPct val="0"/>
                </a:spcBef>
                <a:buSzPct val="45000"/>
                <a:buFont typeface="Wingdings" panose="05000000000000000000" pitchFamily="2" charset="2"/>
                <a:buNone/>
              </a:pPr>
              <a:t>19</a:t>
            </a:fld>
            <a:endParaRPr lang="ru-RU" altLang="ru-RU"/>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6C99CA9B-E07E-4297-8EDA-23AFF709CA8D}" type="slidenum">
              <a:rPr lang="ru-RU" altLang="ru-RU" smtClean="0"/>
              <a:pPr>
                <a:spcBef>
                  <a:spcPct val="0"/>
                </a:spcBef>
                <a:buSzPct val="45000"/>
                <a:buFont typeface="Wingdings" panose="05000000000000000000" pitchFamily="2" charset="2"/>
                <a:buNone/>
              </a:pPr>
              <a:t>20</a:t>
            </a:fld>
            <a:endParaRPr lang="ru-RU" altLang="ru-RU"/>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AA31EAE-735E-4C75-8436-A3DD64D682E8}" type="slidenum">
              <a:rPr lang="ru-RU" altLang="ru-RU" smtClean="0"/>
              <a:pPr>
                <a:spcBef>
                  <a:spcPct val="0"/>
                </a:spcBef>
                <a:buSzPct val="45000"/>
                <a:buFont typeface="Wingdings" panose="05000000000000000000" pitchFamily="2" charset="2"/>
                <a:buNone/>
              </a:pPr>
              <a:t>2</a:t>
            </a:fld>
            <a:endParaRPr lang="ru-RU" altLang="ru-RU"/>
          </a:p>
        </p:txBody>
      </p:sp>
      <p:sp>
        <p:nvSpPr>
          <p:cNvPr id="112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12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15BE16B8-ED31-4FDD-9999-72865AF7F322}" type="slidenum">
              <a:rPr lang="ru-RU" altLang="ru-RU" smtClean="0"/>
              <a:pPr>
                <a:spcBef>
                  <a:spcPct val="0"/>
                </a:spcBef>
                <a:buSzPct val="45000"/>
                <a:buFont typeface="Wingdings" panose="05000000000000000000" pitchFamily="2" charset="2"/>
                <a:buNone/>
              </a:pPr>
              <a:t>21</a:t>
            </a:fld>
            <a:endParaRPr lang="ru-RU" altLang="ru-RU"/>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BA6811D3-946B-4AE2-BC28-3B32784A0C34}" type="slidenum">
              <a:rPr lang="ru-RU" altLang="ru-RU" smtClean="0"/>
              <a:pPr>
                <a:spcBef>
                  <a:spcPct val="0"/>
                </a:spcBef>
                <a:buSzPct val="45000"/>
                <a:buFont typeface="Wingdings" panose="05000000000000000000" pitchFamily="2" charset="2"/>
                <a:buNone/>
              </a:pPr>
              <a:t>22</a:t>
            </a:fld>
            <a:endParaRPr lang="ru-RU" altLang="ru-RU"/>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D91BDBF-B8E1-4A67-9770-A584B08E0FA9}" type="slidenum">
              <a:rPr lang="ru-RU" altLang="ru-RU" smtClean="0"/>
              <a:pPr>
                <a:spcBef>
                  <a:spcPct val="0"/>
                </a:spcBef>
                <a:buSzPct val="45000"/>
                <a:buFont typeface="Wingdings" panose="05000000000000000000" pitchFamily="2" charset="2"/>
                <a:buNone/>
              </a:pPr>
              <a:t>23</a:t>
            </a:fld>
            <a:endParaRPr lang="ru-RU" altLang="ru-RU"/>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BA50EA79-2BF9-4831-8788-9218A1D5A506}" type="slidenum">
              <a:rPr lang="ru-RU" altLang="ru-RU" smtClean="0"/>
              <a:pPr>
                <a:spcBef>
                  <a:spcPct val="0"/>
                </a:spcBef>
                <a:buSzPct val="45000"/>
                <a:buFont typeface="Wingdings" panose="05000000000000000000" pitchFamily="2" charset="2"/>
                <a:buNone/>
              </a:pPr>
              <a:t>24</a:t>
            </a:fld>
            <a:endParaRPr lang="ru-RU" altLang="ru-RU"/>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C0A8BD3C-4823-4AA6-8626-25BF188D980B}" type="slidenum">
              <a:rPr lang="ru-RU" altLang="ru-RU" smtClean="0"/>
              <a:pPr>
                <a:spcBef>
                  <a:spcPct val="0"/>
                </a:spcBef>
                <a:buSzPct val="45000"/>
                <a:buFont typeface="Wingdings" panose="05000000000000000000" pitchFamily="2" charset="2"/>
                <a:buNone/>
              </a:pPr>
              <a:t>25</a:t>
            </a:fld>
            <a:endParaRPr lang="ru-RU" altLang="ru-RU"/>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64EC0859-2F42-4E18-A06B-180D61F3967B}" type="slidenum">
              <a:rPr lang="ru-RU" altLang="ru-RU" smtClean="0"/>
              <a:pPr>
                <a:spcBef>
                  <a:spcPct val="0"/>
                </a:spcBef>
                <a:buSzPct val="45000"/>
                <a:buFont typeface="Wingdings" panose="05000000000000000000" pitchFamily="2" charset="2"/>
                <a:buNone/>
              </a:pPr>
              <a:t>26</a:t>
            </a:fld>
            <a:endParaRPr lang="ru-RU" altLang="ru-RU"/>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25B393E-4D7E-4B53-89C6-787637FE9E08}" type="slidenum">
              <a:rPr lang="ru-RU" altLang="ru-RU" smtClean="0"/>
              <a:pPr>
                <a:spcBef>
                  <a:spcPct val="0"/>
                </a:spcBef>
                <a:buSzPct val="45000"/>
                <a:buFont typeface="Wingdings" panose="05000000000000000000" pitchFamily="2" charset="2"/>
                <a:buNone/>
              </a:pPr>
              <a:t>3</a:t>
            </a:fld>
            <a:endParaRPr lang="ru-RU" altLang="ru-RU"/>
          </a:p>
        </p:txBody>
      </p:sp>
      <p:sp>
        <p:nvSpPr>
          <p:cNvPr id="133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33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FE651FE-1014-476E-AF78-3DABE53A1FFC}" type="slidenum">
              <a:rPr lang="ru-RU" altLang="ru-RU" smtClean="0"/>
              <a:pPr>
                <a:spcBef>
                  <a:spcPct val="0"/>
                </a:spcBef>
                <a:buSzPct val="45000"/>
                <a:buFont typeface="Wingdings" panose="05000000000000000000" pitchFamily="2" charset="2"/>
                <a:buNone/>
              </a:pPr>
              <a:t>4</a:t>
            </a:fld>
            <a:endParaRPr lang="ru-RU" altLang="ru-RU"/>
          </a:p>
        </p:txBody>
      </p:sp>
      <p:sp>
        <p:nvSpPr>
          <p:cNvPr id="153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53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1453798F-9A91-490D-9060-993A68679B40}" type="slidenum">
              <a:rPr lang="ru-RU" altLang="ru-RU" smtClean="0"/>
              <a:pPr>
                <a:spcBef>
                  <a:spcPct val="0"/>
                </a:spcBef>
                <a:buSzPct val="45000"/>
                <a:buFont typeface="Wingdings" panose="05000000000000000000" pitchFamily="2" charset="2"/>
                <a:buNone/>
              </a:pPr>
              <a:t>5</a:t>
            </a:fld>
            <a:endParaRPr lang="ru-RU" altLang="ru-RU"/>
          </a:p>
        </p:txBody>
      </p:sp>
      <p:sp>
        <p:nvSpPr>
          <p:cNvPr id="174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74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5FBE4F9-E51F-40B3-8261-93C43300432F}" type="slidenum">
              <a:rPr lang="ru-RU" altLang="ru-RU" smtClean="0"/>
              <a:pPr>
                <a:spcBef>
                  <a:spcPct val="0"/>
                </a:spcBef>
                <a:buSzPct val="45000"/>
                <a:buFont typeface="Wingdings" panose="05000000000000000000" pitchFamily="2" charset="2"/>
                <a:buNone/>
              </a:pPr>
              <a:t>6</a:t>
            </a:fld>
            <a:endParaRPr lang="ru-RU" altLang="ru-RU"/>
          </a:p>
        </p:txBody>
      </p:sp>
      <p:sp>
        <p:nvSpPr>
          <p:cNvPr id="194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94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E1595EA-C9A9-4C0E-B6BF-1EEE92E5F69B}" type="slidenum">
              <a:rPr lang="ru-RU" altLang="ru-RU" smtClean="0"/>
              <a:pPr>
                <a:spcBef>
                  <a:spcPct val="0"/>
                </a:spcBef>
                <a:buSzPct val="45000"/>
                <a:buFont typeface="Wingdings" panose="05000000000000000000" pitchFamily="2" charset="2"/>
                <a:buNone/>
              </a:pPr>
              <a:t>8</a:t>
            </a:fld>
            <a:endParaRPr lang="ru-RU" altLang="ru-RU"/>
          </a:p>
        </p:txBody>
      </p:sp>
      <p:sp>
        <p:nvSpPr>
          <p:cNvPr id="225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25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648C25F-689D-4F8F-93F4-EE1EB869B83C}" type="slidenum">
              <a:rPr lang="ru-RU" altLang="ru-RU" smtClean="0"/>
              <a:pPr>
                <a:spcBef>
                  <a:spcPct val="0"/>
                </a:spcBef>
                <a:buSzPct val="45000"/>
                <a:buFont typeface="Wingdings" panose="05000000000000000000" pitchFamily="2" charset="2"/>
                <a:buNone/>
              </a:pPr>
              <a:t>9</a:t>
            </a:fld>
            <a:endParaRPr lang="ru-RU" altLang="ru-RU"/>
          </a:p>
        </p:txBody>
      </p:sp>
      <p:sp>
        <p:nvSpPr>
          <p:cNvPr id="245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45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7075" algn="l"/>
                <a:tab pos="1455738" algn="l"/>
                <a:tab pos="2184400" algn="l"/>
                <a:tab pos="291306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BCC01A8-4A6B-4E6D-B35A-5087FDDB4B4C}" type="slidenum">
              <a:rPr lang="ru-RU" altLang="ru-RU" smtClean="0"/>
              <a:pPr>
                <a:spcBef>
                  <a:spcPct val="0"/>
                </a:spcBef>
                <a:buSzPct val="45000"/>
                <a:buFont typeface="Wingdings" panose="05000000000000000000" pitchFamily="2" charset="2"/>
                <a:buNone/>
              </a:pPr>
              <a:t>10</a:t>
            </a:fld>
            <a:endParaRPr lang="ru-RU" altLang="ru-RU"/>
          </a:p>
        </p:txBody>
      </p:sp>
      <p:sp>
        <p:nvSpPr>
          <p:cNvPr id="266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66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pPr>
              <a:defRPr/>
            </a:pPr>
            <a:fld id="{E8DF82EF-3AB7-41B5-B2F9-A7B5BEE5CEF1}" type="slidenum">
              <a:rPr lang="ru-RU" altLang="ru-RU"/>
              <a:pPr>
                <a:defRPr/>
              </a:pPr>
              <a:t>‹#›</a:t>
            </a:fld>
            <a:endParaRPr lang="ru-RU" altLang="ru-RU"/>
          </a:p>
        </p:txBody>
      </p:sp>
    </p:spTree>
    <p:extLst>
      <p:ext uri="{BB962C8B-B14F-4D97-AF65-F5344CB8AC3E}">
        <p14:creationId xmlns:p14="http://schemas.microsoft.com/office/powerpoint/2010/main" val="2945102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14B1FF70-2879-4182-B92E-7E5F4741191B}" type="slidenum">
              <a:rPr lang="ru-RU" altLang="ru-RU"/>
              <a:pPr>
                <a:defRPr/>
              </a:pPr>
              <a:t>‹#›</a:t>
            </a:fld>
            <a:endParaRPr lang="ru-RU" altLang="ru-RU"/>
          </a:p>
        </p:txBody>
      </p:sp>
    </p:spTree>
    <p:extLst>
      <p:ext uri="{BB962C8B-B14F-4D97-AF65-F5344CB8AC3E}">
        <p14:creationId xmlns:p14="http://schemas.microsoft.com/office/powerpoint/2010/main" val="353308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6630AE45-6C04-42DE-9A6B-58BAB8C5F225}" type="slidenum">
              <a:rPr lang="ru-RU" altLang="ru-RU"/>
              <a:pPr>
                <a:defRPr/>
              </a:pPr>
              <a:t>‹#›</a:t>
            </a:fld>
            <a:endParaRPr lang="ru-RU" altLang="ru-RU"/>
          </a:p>
        </p:txBody>
      </p:sp>
    </p:spTree>
    <p:extLst>
      <p:ext uri="{BB962C8B-B14F-4D97-AF65-F5344CB8AC3E}">
        <p14:creationId xmlns:p14="http://schemas.microsoft.com/office/powerpoint/2010/main" val="3797745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pPr>
              <a:defRPr/>
            </a:pPr>
            <a:fld id="{7F295DF1-968F-425B-8BF7-E2CA2FB6DBFC}" type="slidenum">
              <a:rPr lang="ru-RU" altLang="ru-RU"/>
              <a:pPr>
                <a:defRPr/>
              </a:pPr>
              <a:t>‹#›</a:t>
            </a:fld>
            <a:endParaRPr lang="ru-RU" altLang="ru-RU"/>
          </a:p>
        </p:txBody>
      </p:sp>
    </p:spTree>
    <p:extLst>
      <p:ext uri="{BB962C8B-B14F-4D97-AF65-F5344CB8AC3E}">
        <p14:creationId xmlns:p14="http://schemas.microsoft.com/office/powerpoint/2010/main" val="3171151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75716C75-B92D-45D8-9513-FE1FC1E07DA0}" type="slidenum">
              <a:rPr lang="ru-RU" altLang="ru-RU"/>
              <a:pPr>
                <a:defRPr/>
              </a:pPr>
              <a:t>‹#›</a:t>
            </a:fld>
            <a:endParaRPr lang="ru-RU" altLang="ru-RU"/>
          </a:p>
        </p:txBody>
      </p:sp>
    </p:spTree>
    <p:extLst>
      <p:ext uri="{BB962C8B-B14F-4D97-AF65-F5344CB8AC3E}">
        <p14:creationId xmlns:p14="http://schemas.microsoft.com/office/powerpoint/2010/main" val="3685579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pPr>
              <a:defRPr/>
            </a:pPr>
            <a:fld id="{AC09B7FB-D1D1-441F-B693-F0948FF727C8}" type="slidenum">
              <a:rPr lang="ru-RU" altLang="ru-RU"/>
              <a:pPr>
                <a:defRPr/>
              </a:pPr>
              <a:t>‹#›</a:t>
            </a:fld>
            <a:endParaRPr lang="ru-RU" altLang="ru-RU"/>
          </a:p>
        </p:txBody>
      </p:sp>
    </p:spTree>
    <p:extLst>
      <p:ext uri="{BB962C8B-B14F-4D97-AF65-F5344CB8AC3E}">
        <p14:creationId xmlns:p14="http://schemas.microsoft.com/office/powerpoint/2010/main" val="2284041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pPr>
              <a:defRPr/>
            </a:pPr>
            <a:fld id="{E8BDC52A-17B5-4D00-B4E2-5A0DA50F9BF2}" type="slidenum">
              <a:rPr lang="ru-RU" altLang="ru-RU"/>
              <a:pPr>
                <a:defRPr/>
              </a:pPr>
              <a:t>‹#›</a:t>
            </a:fld>
            <a:endParaRPr lang="ru-RU" altLang="ru-RU"/>
          </a:p>
        </p:txBody>
      </p:sp>
    </p:spTree>
    <p:extLst>
      <p:ext uri="{BB962C8B-B14F-4D97-AF65-F5344CB8AC3E}">
        <p14:creationId xmlns:p14="http://schemas.microsoft.com/office/powerpoint/2010/main" val="588945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pPr>
              <a:defRPr/>
            </a:pPr>
            <a:fld id="{2B18D7C0-F80D-49F4-9A4D-1CF99943D625}" type="slidenum">
              <a:rPr lang="ru-RU" altLang="ru-RU"/>
              <a:pPr>
                <a:defRPr/>
              </a:pPr>
              <a:t>‹#›</a:t>
            </a:fld>
            <a:endParaRPr lang="ru-RU" altLang="ru-RU"/>
          </a:p>
        </p:txBody>
      </p:sp>
    </p:spTree>
    <p:extLst>
      <p:ext uri="{BB962C8B-B14F-4D97-AF65-F5344CB8AC3E}">
        <p14:creationId xmlns:p14="http://schemas.microsoft.com/office/powerpoint/2010/main" val="120894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pPr>
              <a:defRPr/>
            </a:pPr>
            <a:fld id="{CA2A7C53-4629-4716-A68A-FE347B65E637}" type="slidenum">
              <a:rPr lang="ru-RU" altLang="ru-RU"/>
              <a:pPr>
                <a:defRPr/>
              </a:pPr>
              <a:t>‹#›</a:t>
            </a:fld>
            <a:endParaRPr lang="ru-RU" altLang="ru-RU"/>
          </a:p>
        </p:txBody>
      </p:sp>
    </p:spTree>
    <p:extLst>
      <p:ext uri="{BB962C8B-B14F-4D97-AF65-F5344CB8AC3E}">
        <p14:creationId xmlns:p14="http://schemas.microsoft.com/office/powerpoint/2010/main" val="14634783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pPr>
              <a:defRPr/>
            </a:pPr>
            <a:fld id="{A5ADA176-A42E-435C-AFDF-7C8A96B81C8C}" type="slidenum">
              <a:rPr lang="ru-RU" altLang="ru-RU"/>
              <a:pPr>
                <a:defRPr/>
              </a:pPr>
              <a:t>‹#›</a:t>
            </a:fld>
            <a:endParaRPr lang="ru-RU" altLang="ru-RU"/>
          </a:p>
        </p:txBody>
      </p:sp>
    </p:spTree>
    <p:extLst>
      <p:ext uri="{BB962C8B-B14F-4D97-AF65-F5344CB8AC3E}">
        <p14:creationId xmlns:p14="http://schemas.microsoft.com/office/powerpoint/2010/main" val="21260753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A9811A37-F700-4F93-8357-A283639CB1DB}" type="slidenum">
              <a:rPr lang="ru-RU" altLang="ru-RU"/>
              <a:pPr>
                <a:defRPr/>
              </a:pPr>
              <a:t>‹#›</a:t>
            </a:fld>
            <a:endParaRPr lang="ru-RU" altLang="ru-RU"/>
          </a:p>
        </p:txBody>
      </p:sp>
    </p:spTree>
    <p:extLst>
      <p:ext uri="{BB962C8B-B14F-4D97-AF65-F5344CB8AC3E}">
        <p14:creationId xmlns:p14="http://schemas.microsoft.com/office/powerpoint/2010/main" val="3121102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497E710B-7BD3-4D00-8947-198173979295}" type="slidenum">
              <a:rPr lang="ru-RU" altLang="ru-RU"/>
              <a:pPr>
                <a:defRPr/>
              </a:pPr>
              <a:t>‹#›</a:t>
            </a:fld>
            <a:endParaRPr lang="ru-RU" altLang="ru-RU"/>
          </a:p>
        </p:txBody>
      </p:sp>
    </p:spTree>
    <p:extLst>
      <p:ext uri="{BB962C8B-B14F-4D97-AF65-F5344CB8AC3E}">
        <p14:creationId xmlns:p14="http://schemas.microsoft.com/office/powerpoint/2010/main" val="14126252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F645762C-01A3-4BA3-859A-D758ACACCDC2}" type="slidenum">
              <a:rPr lang="ru-RU" altLang="ru-RU"/>
              <a:pPr>
                <a:defRPr/>
              </a:pPr>
              <a:t>‹#›</a:t>
            </a:fld>
            <a:endParaRPr lang="ru-RU" altLang="ru-RU"/>
          </a:p>
        </p:txBody>
      </p:sp>
    </p:spTree>
    <p:extLst>
      <p:ext uri="{BB962C8B-B14F-4D97-AF65-F5344CB8AC3E}">
        <p14:creationId xmlns:p14="http://schemas.microsoft.com/office/powerpoint/2010/main" val="1307445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23EB7CE-2E56-4066-9B09-ABC0D9300372}" type="slidenum">
              <a:rPr lang="ru-RU" altLang="ru-RU"/>
              <a:pPr>
                <a:defRPr/>
              </a:pPr>
              <a:t>‹#›</a:t>
            </a:fld>
            <a:endParaRPr lang="ru-RU" altLang="ru-RU"/>
          </a:p>
        </p:txBody>
      </p:sp>
    </p:spTree>
    <p:extLst>
      <p:ext uri="{BB962C8B-B14F-4D97-AF65-F5344CB8AC3E}">
        <p14:creationId xmlns:p14="http://schemas.microsoft.com/office/powerpoint/2010/main" val="29470065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B801CEF4-ACE8-4185-AB68-0789CD53F3D9}" type="slidenum">
              <a:rPr lang="ru-RU" altLang="ru-RU"/>
              <a:pPr>
                <a:defRPr/>
              </a:pPr>
              <a:t>‹#›</a:t>
            </a:fld>
            <a:endParaRPr lang="ru-RU" altLang="ru-RU"/>
          </a:p>
        </p:txBody>
      </p:sp>
    </p:spTree>
    <p:extLst>
      <p:ext uri="{BB962C8B-B14F-4D97-AF65-F5344CB8AC3E}">
        <p14:creationId xmlns:p14="http://schemas.microsoft.com/office/powerpoint/2010/main" val="18122381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A90F7EFE-929E-4A58-85B7-82160B4EE83C}" type="datetimeFigureOut">
              <a:rPr lang="en-US"/>
              <a:pPr>
                <a:defRPr/>
              </a:pPr>
              <a:t>6/23/2025</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88CF29A0-26B3-4B40-962A-32EAE6C85A0F}" type="slidenum">
              <a:rPr lang="ru-RU" altLang="ru-RU"/>
              <a:pPr>
                <a:defRPr/>
              </a:pPr>
              <a:t>‹#›</a:t>
            </a:fld>
            <a:endParaRPr lang="ru-RU" altLang="ru-RU"/>
          </a:p>
        </p:txBody>
      </p:sp>
    </p:spTree>
    <p:extLst>
      <p:ext uri="{BB962C8B-B14F-4D97-AF65-F5344CB8AC3E}">
        <p14:creationId xmlns:p14="http://schemas.microsoft.com/office/powerpoint/2010/main" val="3167667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0A773AEE-4BF9-40EA-9283-4AB94E7EAF9C}" type="datetimeFigureOut">
              <a:rPr lang="en-US"/>
              <a:pPr>
                <a:defRPr/>
              </a:pPr>
              <a:t>6/23/2025</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fld id="{701CE4CC-D5C5-49B3-A530-03EE1D5D2DC9}" type="slidenum">
              <a:rPr lang="ru-RU" altLang="ru-RU"/>
              <a:pPr>
                <a:defRPr/>
              </a:pPr>
              <a:t>‹#›</a:t>
            </a:fld>
            <a:endParaRPr lang="ru-RU" altLang="ru-RU"/>
          </a:p>
        </p:txBody>
      </p:sp>
    </p:spTree>
    <p:extLst>
      <p:ext uri="{BB962C8B-B14F-4D97-AF65-F5344CB8AC3E}">
        <p14:creationId xmlns:p14="http://schemas.microsoft.com/office/powerpoint/2010/main" val="18772278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06EA5311-9EC7-468D-ADEA-5B9DCCDB4108}" type="datetimeFigureOut">
              <a:rPr lang="en-US"/>
              <a:pPr>
                <a:defRPr/>
              </a:pPr>
              <a:t>6/23/2025</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682C3E7C-33D8-4EF8-B275-272289ABD4A0}" type="slidenum">
              <a:rPr lang="ru-RU" altLang="ru-RU"/>
              <a:pPr>
                <a:defRPr/>
              </a:pPr>
              <a:t>‹#›</a:t>
            </a:fld>
            <a:endParaRPr lang="ru-RU" altLang="ru-RU"/>
          </a:p>
        </p:txBody>
      </p:sp>
    </p:spTree>
    <p:extLst>
      <p:ext uri="{BB962C8B-B14F-4D97-AF65-F5344CB8AC3E}">
        <p14:creationId xmlns:p14="http://schemas.microsoft.com/office/powerpoint/2010/main" val="9544987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CE704234-6BA1-40BF-9F96-A28D942AD370}" type="datetimeFigureOut">
              <a:rPr lang="en-US"/>
              <a:pPr>
                <a:defRPr/>
              </a:pPr>
              <a:t>6/23/2025</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6B8796CC-23FE-464C-9D14-FA6FF21C65BA}" type="slidenum">
              <a:rPr lang="ru-RU" altLang="ru-RU"/>
              <a:pPr>
                <a:defRPr/>
              </a:pPr>
              <a:t>‹#›</a:t>
            </a:fld>
            <a:endParaRPr lang="ru-RU" altLang="ru-RU"/>
          </a:p>
        </p:txBody>
      </p:sp>
    </p:spTree>
    <p:extLst>
      <p:ext uri="{BB962C8B-B14F-4D97-AF65-F5344CB8AC3E}">
        <p14:creationId xmlns:p14="http://schemas.microsoft.com/office/powerpoint/2010/main" val="38186705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F114E048-CC4F-4E58-A08E-56EF46C332E2}" type="datetimeFigureOut">
              <a:rPr lang="en-US"/>
              <a:pPr>
                <a:defRPr/>
              </a:pPr>
              <a:t>6/23/2025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DCB3D09-40A0-4AF9-B1AC-E451E3C4A065}" type="slidenum">
              <a:rPr lang="ru-RU" altLang="ru-RU"/>
              <a:pPr>
                <a:defRPr/>
              </a:pPr>
              <a:t>‹#›</a:t>
            </a:fld>
            <a:endParaRPr lang="ru-RU" altLang="ru-RU"/>
          </a:p>
        </p:txBody>
      </p:sp>
    </p:spTree>
    <p:extLst>
      <p:ext uri="{BB962C8B-B14F-4D97-AF65-F5344CB8AC3E}">
        <p14:creationId xmlns:p14="http://schemas.microsoft.com/office/powerpoint/2010/main" val="20709756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FCAB0056-E7E6-48E0-8382-806C6946213D}" type="datetimeFigureOut">
              <a:rPr lang="en-US"/>
              <a:pPr>
                <a:defRPr/>
              </a:pPr>
              <a:t>6/23/2025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D323BF9-563E-461A-AB71-E83B16C0D360}" type="slidenum">
              <a:rPr lang="ru-RU" altLang="ru-RU"/>
              <a:pPr>
                <a:defRPr/>
              </a:pPr>
              <a:t>‹#›</a:t>
            </a:fld>
            <a:endParaRPr lang="ru-RU" altLang="ru-RU"/>
          </a:p>
        </p:txBody>
      </p:sp>
    </p:spTree>
    <p:extLst>
      <p:ext uri="{BB962C8B-B14F-4D97-AF65-F5344CB8AC3E}">
        <p14:creationId xmlns:p14="http://schemas.microsoft.com/office/powerpoint/2010/main" val="14729476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72981C5-0CEA-4F97-9720-A6C7A0F32023}" type="datetimeFigureOut">
              <a:rPr lang="en-US"/>
              <a:pPr>
                <a:defRPr/>
              </a:pPr>
              <a:t>6/23/2025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1F9B7C2-385D-4C61-8608-39A09CB6E2F1}" type="slidenum">
              <a:rPr lang="ru-RU" altLang="ru-RU"/>
              <a:pPr>
                <a:defRPr/>
              </a:pPr>
              <a:t>‹#›</a:t>
            </a:fld>
            <a:endParaRPr lang="ru-RU" altLang="ru-RU"/>
          </a:p>
        </p:txBody>
      </p:sp>
    </p:spTree>
    <p:extLst>
      <p:ext uri="{BB962C8B-B14F-4D97-AF65-F5344CB8AC3E}">
        <p14:creationId xmlns:p14="http://schemas.microsoft.com/office/powerpoint/2010/main" val="1261894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pPr>
              <a:defRPr/>
            </a:pPr>
            <a:fld id="{626748DF-242F-4EC3-9D28-1369BAD8D5C2}" type="slidenum">
              <a:rPr lang="ru-RU" altLang="ru-RU"/>
              <a:pPr>
                <a:defRPr/>
              </a:pPr>
              <a:t>‹#›</a:t>
            </a:fld>
            <a:endParaRPr lang="ru-RU" altLang="ru-RU"/>
          </a:p>
        </p:txBody>
      </p:sp>
    </p:spTree>
    <p:extLst>
      <p:ext uri="{BB962C8B-B14F-4D97-AF65-F5344CB8AC3E}">
        <p14:creationId xmlns:p14="http://schemas.microsoft.com/office/powerpoint/2010/main" val="14871570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BDAC5451-6361-4087-B581-106B1B7CCC74}" type="datetimeFigureOut">
              <a:rPr lang="en-US"/>
              <a:pPr>
                <a:defRPr/>
              </a:pPr>
              <a:t>6/23/2025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BEFF87-46F3-46FD-8315-A80ABF4F43C4}" type="slidenum">
              <a:rPr lang="ru-RU" altLang="ru-RU"/>
              <a:pPr>
                <a:defRPr/>
              </a:pPr>
              <a:t>‹#›</a:t>
            </a:fld>
            <a:endParaRPr lang="ru-RU" altLang="ru-RU"/>
          </a:p>
        </p:txBody>
      </p:sp>
    </p:spTree>
    <p:extLst>
      <p:ext uri="{BB962C8B-B14F-4D97-AF65-F5344CB8AC3E}">
        <p14:creationId xmlns:p14="http://schemas.microsoft.com/office/powerpoint/2010/main" val="4504712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9298F8FC-195C-4180-A3E1-C727BDBF335F}" type="datetimeFigureOut">
              <a:rPr lang="en-US"/>
              <a:pPr>
                <a:defRPr/>
              </a:pPr>
              <a:t>6/23/2025</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pPr>
              <a:defRPr/>
            </a:pPr>
            <a:fld id="{DA1B76A1-E7E4-419B-8B03-FC6347D71593}" type="slidenum">
              <a:rPr lang="ru-RU" altLang="ru-RU"/>
              <a:pPr>
                <a:defRPr/>
              </a:pPr>
              <a:t>‹#›</a:t>
            </a:fld>
            <a:endParaRPr lang="ru-RU" altLang="ru-RU"/>
          </a:p>
        </p:txBody>
      </p:sp>
    </p:spTree>
    <p:extLst>
      <p:ext uri="{BB962C8B-B14F-4D97-AF65-F5344CB8AC3E}">
        <p14:creationId xmlns:p14="http://schemas.microsoft.com/office/powerpoint/2010/main" val="5946342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B4C92575-D66C-482D-B21C-963EA6767CBE}" type="datetimeFigureOut">
              <a:rPr lang="en-US"/>
              <a:pPr>
                <a:defRPr/>
              </a:pPr>
              <a:t>6/23/2025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D0FED9-1053-4544-93FC-DA544C62C1D2}" type="slidenum">
              <a:rPr lang="ru-RU" altLang="ru-RU"/>
              <a:pPr>
                <a:defRPr/>
              </a:pPr>
              <a:t>‹#›</a:t>
            </a:fld>
            <a:endParaRPr lang="ru-RU" altLang="ru-RU"/>
          </a:p>
        </p:txBody>
      </p:sp>
    </p:spTree>
    <p:extLst>
      <p:ext uri="{BB962C8B-B14F-4D97-AF65-F5344CB8AC3E}">
        <p14:creationId xmlns:p14="http://schemas.microsoft.com/office/powerpoint/2010/main" val="19409237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6B60AFC2-82A9-4C18-87F8-668250D7916C}" type="datetimeFigureOut">
              <a:rPr lang="en-US"/>
              <a:pPr>
                <a:defRPr/>
              </a:pPr>
              <a:t>6/23/2025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BAC266-A531-4FA0-B2C1-485447338304}" type="slidenum">
              <a:rPr lang="ru-RU" altLang="ru-RU"/>
              <a:pPr>
                <a:defRPr/>
              </a:pPr>
              <a:t>‹#›</a:t>
            </a:fld>
            <a:endParaRPr lang="ru-RU" altLang="ru-RU"/>
          </a:p>
        </p:txBody>
      </p:sp>
    </p:spTree>
    <p:extLst>
      <p:ext uri="{BB962C8B-B14F-4D97-AF65-F5344CB8AC3E}">
        <p14:creationId xmlns:p14="http://schemas.microsoft.com/office/powerpoint/2010/main" val="4037390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pPr>
              <a:defRPr/>
            </a:pPr>
            <a:fld id="{C1C35773-C961-4A24-8489-C692C29E8EB6}" type="slidenum">
              <a:rPr lang="ru-RU" altLang="ru-RU"/>
              <a:pPr>
                <a:defRPr/>
              </a:pPr>
              <a:t>‹#›</a:t>
            </a:fld>
            <a:endParaRPr lang="ru-RU" altLang="ru-RU"/>
          </a:p>
        </p:txBody>
      </p:sp>
    </p:spTree>
    <p:extLst>
      <p:ext uri="{BB962C8B-B14F-4D97-AF65-F5344CB8AC3E}">
        <p14:creationId xmlns:p14="http://schemas.microsoft.com/office/powerpoint/2010/main" val="262711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pPr>
              <a:defRPr/>
            </a:pPr>
            <a:fld id="{CC01772A-A2D1-4CF2-ABE7-B64CA0EF7451}" type="slidenum">
              <a:rPr lang="ru-RU" altLang="ru-RU"/>
              <a:pPr>
                <a:defRPr/>
              </a:pPr>
              <a:t>‹#›</a:t>
            </a:fld>
            <a:endParaRPr lang="ru-RU" altLang="ru-RU"/>
          </a:p>
        </p:txBody>
      </p:sp>
    </p:spTree>
    <p:extLst>
      <p:ext uri="{BB962C8B-B14F-4D97-AF65-F5344CB8AC3E}">
        <p14:creationId xmlns:p14="http://schemas.microsoft.com/office/powerpoint/2010/main" val="4287985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pPr>
              <a:defRPr/>
            </a:pPr>
            <a:fld id="{59533248-DDB8-471D-9794-7F4D0A70ECB4}" type="slidenum">
              <a:rPr lang="ru-RU" altLang="ru-RU"/>
              <a:pPr>
                <a:defRPr/>
              </a:pPr>
              <a:t>‹#›</a:t>
            </a:fld>
            <a:endParaRPr lang="ru-RU" altLang="ru-RU"/>
          </a:p>
        </p:txBody>
      </p:sp>
    </p:spTree>
    <p:extLst>
      <p:ext uri="{BB962C8B-B14F-4D97-AF65-F5344CB8AC3E}">
        <p14:creationId xmlns:p14="http://schemas.microsoft.com/office/powerpoint/2010/main" val="167216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pPr>
              <a:defRPr/>
            </a:pPr>
            <a:fld id="{32A4D79A-0787-4F85-B045-401264500429}" type="slidenum">
              <a:rPr lang="ru-RU" altLang="ru-RU"/>
              <a:pPr>
                <a:defRPr/>
              </a:pPr>
              <a:t>‹#›</a:t>
            </a:fld>
            <a:endParaRPr lang="ru-RU" altLang="ru-RU"/>
          </a:p>
        </p:txBody>
      </p:sp>
    </p:spTree>
    <p:extLst>
      <p:ext uri="{BB962C8B-B14F-4D97-AF65-F5344CB8AC3E}">
        <p14:creationId xmlns:p14="http://schemas.microsoft.com/office/powerpoint/2010/main" val="3824171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6CDDEDD6-2CE8-473A-8B47-396F1ADA18B4}" type="slidenum">
              <a:rPr lang="ru-RU" altLang="ru-RU"/>
              <a:pPr>
                <a:defRPr/>
              </a:pPr>
              <a:t>‹#›</a:t>
            </a:fld>
            <a:endParaRPr lang="ru-RU" altLang="ru-RU"/>
          </a:p>
        </p:txBody>
      </p:sp>
    </p:spTree>
    <p:extLst>
      <p:ext uri="{BB962C8B-B14F-4D97-AF65-F5344CB8AC3E}">
        <p14:creationId xmlns:p14="http://schemas.microsoft.com/office/powerpoint/2010/main" val="3970666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94101607-2FE9-4659-AE54-F193EFC11FDE}" type="slidenum">
              <a:rPr lang="ru-RU" altLang="ru-RU"/>
              <a:pPr>
                <a:defRPr/>
              </a:pPr>
              <a:t>‹#›</a:t>
            </a:fld>
            <a:endParaRPr lang="ru-RU" altLang="ru-RU"/>
          </a:p>
        </p:txBody>
      </p:sp>
    </p:spTree>
    <p:extLst>
      <p:ext uri="{BB962C8B-B14F-4D97-AF65-F5344CB8AC3E}">
        <p14:creationId xmlns:p14="http://schemas.microsoft.com/office/powerpoint/2010/main" val="2106131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cs typeface="Lucida Sans Unicode" panose="020B0602030504020204" pitchFamily="34" charset="0"/>
              </a:defRPr>
            </a:lvl1pPr>
          </a:lstStyle>
          <a:p>
            <a:pPr>
              <a:defRPr/>
            </a:pPr>
            <a:fld id="{4B9EAE75-28EE-462F-87D5-76807D4D04D6}" type="slidenum">
              <a:rPr lang="ru-RU" altLang="ru-RU"/>
              <a:pPr>
                <a:defRPr/>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303" r:id="rId1"/>
    <p:sldLayoutId id="2147485304" r:id="rId2"/>
    <p:sldLayoutId id="2147485305" r:id="rId3"/>
    <p:sldLayoutId id="2147485306" r:id="rId4"/>
    <p:sldLayoutId id="2147485307" r:id="rId5"/>
    <p:sldLayoutId id="2147485308" r:id="rId6"/>
    <p:sldLayoutId id="2147485309" r:id="rId7"/>
    <p:sldLayoutId id="2147485310" r:id="rId8"/>
    <p:sldLayoutId id="2147485311" r:id="rId9"/>
    <p:sldLayoutId id="2147485312" r:id="rId10"/>
    <p:sldLayoutId id="2147485313"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cs typeface="Lucida Sans Unicode" panose="020B0602030504020204" pitchFamily="34" charset="0"/>
              </a:defRPr>
            </a:lvl1pPr>
          </a:lstStyle>
          <a:p>
            <a:pPr>
              <a:defRPr/>
            </a:pPr>
            <a:fld id="{9691CD66-621D-419B-8044-0218C9622B8E}"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314" r:id="rId1"/>
    <p:sldLayoutId id="2147485315" r:id="rId2"/>
    <p:sldLayoutId id="2147485316" r:id="rId3"/>
    <p:sldLayoutId id="2147485317" r:id="rId4"/>
    <p:sldLayoutId id="2147485318" r:id="rId5"/>
    <p:sldLayoutId id="2147485319" r:id="rId6"/>
    <p:sldLayoutId id="2147485320" r:id="rId7"/>
    <p:sldLayoutId id="2147485321" r:id="rId8"/>
    <p:sldLayoutId id="2147485322" r:id="rId9"/>
    <p:sldLayoutId id="2147485323" r:id="rId10"/>
    <p:sldLayoutId id="2147485324"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D4F96B7F-1E43-434F-AEE2-ABBE5615A844}" type="datetimeFigureOut">
              <a:rPr lang="en-US"/>
              <a:pPr>
                <a:defRPr/>
              </a:pPr>
              <a:t>6/23/2025</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defRPr>
            </a:lvl1pPr>
          </a:lstStyle>
          <a:p>
            <a:pPr>
              <a:defRPr/>
            </a:pPr>
            <a:fld id="{96267273-83C2-474B-BC01-82BEEEBA5AD4}"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333" r:id="rId1"/>
    <p:sldLayoutId id="2147485325" r:id="rId2"/>
    <p:sldLayoutId id="2147485334" r:id="rId3"/>
    <p:sldLayoutId id="2147485326" r:id="rId4"/>
    <p:sldLayoutId id="2147485327" r:id="rId5"/>
    <p:sldLayoutId id="2147485328" r:id="rId6"/>
    <p:sldLayoutId id="2147485329" r:id="rId7"/>
    <p:sldLayoutId id="2147485330" r:id="rId8"/>
    <p:sldLayoutId id="2147485335" r:id="rId9"/>
    <p:sldLayoutId id="2147485331" r:id="rId10"/>
    <p:sldLayoutId id="2147485332"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ClrTx/>
              <a:buSzPct val="75000"/>
              <a:buFontTx/>
              <a:buNone/>
            </a:pPr>
            <a:r>
              <a:rPr lang="ru-RU" altLang="ru-RU" sz="1300" b="1" dirty="0">
                <a:solidFill>
                  <a:srgbClr val="00007D"/>
                </a:solidFill>
              </a:rPr>
              <a:t>по проекту бюджета муниципального образования сельское поселение Уэлен на </a:t>
            </a:r>
            <a:r>
              <a:rPr lang="ru-RU" altLang="ru-RU" sz="1300" b="1" dirty="0" smtClean="0">
                <a:solidFill>
                  <a:srgbClr val="00007D"/>
                </a:solidFill>
              </a:rPr>
              <a:t>2025  </a:t>
            </a:r>
            <a:r>
              <a:rPr lang="ru-RU" altLang="ru-RU" sz="1300" b="1" dirty="0">
                <a:solidFill>
                  <a:srgbClr val="00007D"/>
                </a:solidFill>
              </a:rPr>
              <a:t>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9pPr>
          </a:lstStyle>
          <a:p>
            <a:pPr algn="ctr" eaLnBrk="1" hangingPunct="1">
              <a:spcBef>
                <a:spcPct val="0"/>
              </a:spcBef>
              <a:buClrTx/>
              <a:buFontTx/>
              <a:buNone/>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a:t>
            </a:r>
            <a:r>
              <a:rPr lang="ru-RU" altLang="ru-RU" sz="7200" b="1" dirty="0" smtClean="0">
                <a:solidFill>
                  <a:srgbClr val="E7F0FD"/>
                </a:solidFill>
                <a:latin typeface="Bookman Old Style" panose="02050604050505020204" pitchFamily="18" charset="0"/>
              </a:rPr>
              <a:t>2025 </a:t>
            </a:r>
            <a:r>
              <a:rPr lang="ru-RU" altLang="ru-RU" sz="7200" b="1" dirty="0">
                <a:solidFill>
                  <a:srgbClr val="E7F0FD"/>
                </a:solidFill>
                <a:latin typeface="Bookman Old Style" panose="02050604050505020204" pitchFamily="18" charset="0"/>
              </a:rPr>
              <a:t>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FE539210-93D3-4664-8C89-7C9F917152AF}"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10</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Уэлен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000000"/>
                </a:solidFill>
                <a:latin typeface="Times New Roman" panose="02020603050405020304" pitchFamily="18" charset="0"/>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a:t>
            </a:r>
            <a:r>
              <a:rPr lang="ru-RU" sz="2200" b="1" dirty="0" smtClean="0">
                <a:solidFill>
                  <a:srgbClr val="000000"/>
                </a:solidFill>
                <a:latin typeface="Times New Roman" pitchFamily="16" charset="0"/>
                <a:ea typeface="SimSun" charset="0"/>
                <a:cs typeface="SimSun" charset="0"/>
              </a:rPr>
              <a:t>6 142,5 </a:t>
            </a:r>
            <a:r>
              <a:rPr lang="ru-RU" sz="2200" b="1" dirty="0" err="1">
                <a:solidFill>
                  <a:srgbClr val="000000"/>
                </a:solidFill>
                <a:latin typeface="Times New Roman" pitchFamily="16" charset="0"/>
                <a:ea typeface="SimSun" charset="0"/>
                <a:cs typeface="SimSun" charset="0"/>
              </a:rPr>
              <a:t>тыс.руб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b="1" dirty="0">
                <a:solidFill>
                  <a:srgbClr val="000000"/>
                </a:solidFill>
                <a:latin typeface="Times New Roman" panose="02020603050405020304" pitchFamily="18" charset="0"/>
              </a:rPr>
              <a:t>Расходы бюджета </a:t>
            </a:r>
            <a:r>
              <a:rPr lang="ru-RU" altLang="ru-RU" b="1" dirty="0" smtClean="0">
                <a:solidFill>
                  <a:srgbClr val="000000"/>
                </a:solidFill>
                <a:latin typeface="Times New Roman" panose="02020603050405020304" pitchFamily="18" charset="0"/>
              </a:rPr>
              <a:t>6 142,5 </a:t>
            </a:r>
            <a:r>
              <a:rPr lang="ru-RU" altLang="ru-RU" b="1" dirty="0">
                <a:solidFill>
                  <a:srgbClr val="000000"/>
                </a:solidFill>
                <a:latin typeface="Times New Roman" panose="02020603050405020304" pitchFamily="18" charset="0"/>
              </a:rPr>
              <a:t>тыс. руб.</a:t>
            </a:r>
          </a:p>
        </p:txBody>
      </p:sp>
      <p:sp>
        <p:nvSpPr>
          <p:cNvPr id="16392" name="AutoShape 8"/>
          <p:cNvSpPr>
            <a:spLocks noChangeArrowheads="1"/>
          </p:cNvSpPr>
          <p:nvPr/>
        </p:nvSpPr>
        <p:spPr bwMode="auto">
          <a:xfrm>
            <a:off x="428625"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dirty="0">
                <a:solidFill>
                  <a:srgbClr val="000000"/>
                </a:solidFill>
                <a:latin typeface="Times New Roman" panose="02020603050405020304" pitchFamily="18" charset="0"/>
              </a:rPr>
              <a:t>Налоговые доходы</a:t>
            </a:r>
          </a:p>
          <a:p>
            <a:pPr algn="ctr" eaLnBrk="1" hangingPunct="1">
              <a:spcBef>
                <a:spcPct val="0"/>
              </a:spcBef>
              <a:spcAft>
                <a:spcPct val="0"/>
              </a:spcAft>
              <a:buClrTx/>
              <a:buSzPct val="100000"/>
              <a:buFontTx/>
              <a:buNone/>
            </a:pPr>
            <a:r>
              <a:rPr lang="ru-RU" altLang="ru-RU" sz="1800" b="1" dirty="0" smtClean="0">
                <a:solidFill>
                  <a:srgbClr val="000000"/>
                </a:solidFill>
                <a:latin typeface="Times New Roman" panose="02020603050405020304" pitchFamily="18" charset="0"/>
              </a:rPr>
              <a:t>463,2 </a:t>
            </a:r>
            <a:r>
              <a:rPr lang="ru-RU" altLang="ru-RU" sz="1800" b="1" dirty="0" err="1">
                <a:solidFill>
                  <a:srgbClr val="000000"/>
                </a:solidFill>
                <a:latin typeface="Times New Roman" panose="02020603050405020304" pitchFamily="18" charset="0"/>
              </a:rPr>
              <a:t>тыс.руб</a:t>
            </a:r>
            <a:r>
              <a:rPr lang="ru-RU" altLang="ru-RU" sz="1800" b="1" dirty="0">
                <a:solidFill>
                  <a:srgbClr val="000000"/>
                </a:solidFill>
                <a:latin typeface="Times New Roman" panose="02020603050405020304" pitchFamily="18" charset="0"/>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dirty="0">
                <a:solidFill>
                  <a:srgbClr val="000000"/>
                </a:solidFill>
                <a:latin typeface="Times New Roman" panose="02020603050405020304" pitchFamily="18" charset="0"/>
              </a:rPr>
              <a:t>Безвозмездные поступления</a:t>
            </a:r>
          </a:p>
          <a:p>
            <a:pPr algn="ctr" eaLnBrk="1" hangingPunct="1">
              <a:spcBef>
                <a:spcPct val="0"/>
              </a:spcBef>
              <a:spcAft>
                <a:spcPct val="0"/>
              </a:spcAft>
              <a:buClrTx/>
              <a:buSzPct val="100000"/>
              <a:buFontTx/>
              <a:buNone/>
            </a:pPr>
            <a:r>
              <a:rPr lang="ru-RU" altLang="ru-RU" sz="1800" b="1" dirty="0">
                <a:solidFill>
                  <a:srgbClr val="000000"/>
                </a:solidFill>
                <a:latin typeface="Times New Roman" panose="02020603050405020304" pitchFamily="18" charset="0"/>
              </a:rPr>
              <a:t>5 </a:t>
            </a:r>
            <a:r>
              <a:rPr lang="ru-RU" altLang="ru-RU" sz="1800" b="1" dirty="0" smtClean="0">
                <a:solidFill>
                  <a:srgbClr val="000000"/>
                </a:solidFill>
                <a:latin typeface="Times New Roman" panose="02020603050405020304" pitchFamily="18" charset="0"/>
              </a:rPr>
              <a:t>378,9 </a:t>
            </a:r>
            <a:r>
              <a:rPr lang="ru-RU" altLang="ru-RU" sz="1800" b="1" dirty="0">
                <a:solidFill>
                  <a:srgbClr val="000000"/>
                </a:solidFill>
                <a:latin typeface="Times New Roman" panose="02020603050405020304" pitchFamily="18" charset="0"/>
              </a:rPr>
              <a:t>тыс. руб.</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dirty="0">
                <a:solidFill>
                  <a:srgbClr val="000000"/>
                </a:solidFill>
                <a:latin typeface="Times New Roman" panose="02020603050405020304" pitchFamily="18" charset="0"/>
              </a:rPr>
              <a:t>Неналоговые доходы</a:t>
            </a:r>
          </a:p>
          <a:p>
            <a:pPr algn="ctr" eaLnBrk="1" hangingPunct="1">
              <a:spcBef>
                <a:spcPct val="0"/>
              </a:spcBef>
              <a:spcAft>
                <a:spcPct val="0"/>
              </a:spcAft>
              <a:buClrTx/>
              <a:buSzPct val="100000"/>
              <a:buFontTx/>
              <a:buNone/>
            </a:pPr>
            <a:r>
              <a:rPr lang="ru-RU" altLang="ru-RU" sz="1800" b="1" dirty="0">
                <a:solidFill>
                  <a:srgbClr val="000000"/>
                </a:solidFill>
                <a:latin typeface="Times New Roman" panose="02020603050405020304" pitchFamily="18" charset="0"/>
              </a:rPr>
              <a:t>300,4 </a:t>
            </a:r>
            <a:r>
              <a:rPr lang="ru-RU" altLang="ru-RU" sz="1800" b="1" dirty="0" err="1">
                <a:solidFill>
                  <a:srgbClr val="000000"/>
                </a:solidFill>
                <a:latin typeface="Times New Roman" panose="02020603050405020304" pitchFamily="18" charset="0"/>
              </a:rPr>
              <a:t>тыс.руб</a:t>
            </a:r>
            <a:r>
              <a:rPr lang="ru-RU" altLang="ru-RU" sz="1800" b="1" dirty="0">
                <a:solidFill>
                  <a:srgbClr val="000000"/>
                </a:solidFill>
                <a:latin typeface="Times New Roman" panose="02020603050405020304" pitchFamily="18" charset="0"/>
              </a:rPr>
              <a:t>.</a:t>
            </a:r>
          </a:p>
        </p:txBody>
      </p:sp>
      <p:sp>
        <p:nvSpPr>
          <p:cNvPr id="16395" name="AutoShape 11"/>
          <p:cNvSpPr>
            <a:spLocks noChangeArrowheads="1"/>
          </p:cNvSpPr>
          <p:nvPr/>
        </p:nvSpPr>
        <p:spPr bwMode="auto">
          <a:xfrm rot="10800000">
            <a:off x="6746875" y="1055688"/>
            <a:ext cx="2876550" cy="860425"/>
          </a:xfrm>
          <a:prstGeom prst="homePlate">
            <a:avLst>
              <a:gd name="adj" fmla="val 139516"/>
            </a:avLst>
          </a:prstGeom>
          <a:solidFill>
            <a:srgbClr val="CCFFFF"/>
          </a:solidFill>
          <a:ln w="9360">
            <a:solidFill>
              <a:srgbClr val="00FFFF"/>
            </a:solidFill>
            <a:miter lim="800000"/>
            <a:headEnd/>
            <a:tailEnd/>
          </a:ln>
        </p:spPr>
        <p:txBody>
          <a:bodyPr rot="10800000" wrap="none"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Общегосударственные </a:t>
            </a:r>
          </a:p>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расходы</a:t>
            </a:r>
          </a:p>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3 </a:t>
            </a:r>
            <a:r>
              <a:rPr lang="ru-RU" altLang="ru-RU" sz="1400" b="1" dirty="0" smtClean="0">
                <a:solidFill>
                  <a:srgbClr val="000000"/>
                </a:solidFill>
                <a:latin typeface="Times New Roman" panose="02020603050405020304" pitchFamily="18" charset="0"/>
              </a:rPr>
              <a:t>801,2тыс.руб</a:t>
            </a:r>
            <a:r>
              <a:rPr lang="ru-RU" altLang="ru-RU" sz="1400" b="1" dirty="0">
                <a:solidFill>
                  <a:srgbClr val="000000"/>
                </a:solidFill>
                <a:latin typeface="Times New Roman" panose="02020603050405020304" pitchFamily="18" charset="0"/>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746875" y="4111625"/>
            <a:ext cx="2876550" cy="973138"/>
          </a:xfrm>
          <a:prstGeom prst="homePlate">
            <a:avLst>
              <a:gd name="adj" fmla="val 99134"/>
            </a:avLst>
          </a:prstGeom>
          <a:solidFill>
            <a:srgbClr val="CCFFFF"/>
          </a:solidFill>
          <a:ln w="9360">
            <a:solidFill>
              <a:srgbClr val="00FFFF"/>
            </a:solidFill>
            <a:miter lim="800000"/>
            <a:headEnd/>
            <a:tailEnd/>
          </a:ln>
        </p:spPr>
        <p:txBody>
          <a:bodyPr rot="10800000"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Жилищно-коммунальное хозяйство</a:t>
            </a:r>
          </a:p>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1 </a:t>
            </a:r>
            <a:r>
              <a:rPr lang="ru-RU" altLang="ru-RU" sz="1400" b="1" dirty="0" smtClean="0">
                <a:solidFill>
                  <a:srgbClr val="000000"/>
                </a:solidFill>
                <a:latin typeface="Times New Roman" panose="02020603050405020304" pitchFamily="18" charset="0"/>
              </a:rPr>
              <a:t>173,9 </a:t>
            </a:r>
            <a:r>
              <a:rPr lang="ru-RU" altLang="ru-RU" sz="1400" b="1" dirty="0" err="1">
                <a:solidFill>
                  <a:srgbClr val="000000"/>
                </a:solidFill>
                <a:latin typeface="Times New Roman" panose="02020603050405020304" pitchFamily="18" charset="0"/>
              </a:rPr>
              <a:t>тыс.руб</a:t>
            </a:r>
            <a:r>
              <a:rPr lang="ru-RU" altLang="ru-RU" sz="1400" b="1" dirty="0">
                <a:solidFill>
                  <a:srgbClr val="000000"/>
                </a:solidFill>
                <a:latin typeface="Times New Roman" panose="02020603050405020304" pitchFamily="18" charset="0"/>
              </a:rPr>
              <a:t>.</a:t>
            </a:r>
          </a:p>
        </p:txBody>
      </p:sp>
      <p:sp>
        <p:nvSpPr>
          <p:cNvPr id="16401" name="AutoShape 17"/>
          <p:cNvSpPr>
            <a:spLocks noChangeArrowheads="1"/>
          </p:cNvSpPr>
          <p:nvPr/>
        </p:nvSpPr>
        <p:spPr bwMode="auto">
          <a:xfrm rot="10800000">
            <a:off x="6713538" y="3084513"/>
            <a:ext cx="2876550" cy="835025"/>
          </a:xfrm>
          <a:prstGeom prst="homePlate">
            <a:avLst>
              <a:gd name="adj" fmla="val 116743"/>
            </a:avLst>
          </a:prstGeom>
          <a:solidFill>
            <a:srgbClr val="CCFFFF"/>
          </a:solidFill>
          <a:ln w="9360">
            <a:solidFill>
              <a:srgbClr val="00FFFF"/>
            </a:solidFill>
            <a:miter lim="800000"/>
            <a:headEnd/>
            <a:tailEnd/>
          </a:ln>
        </p:spPr>
        <p:txBody>
          <a:bodyPr rot="10800000" wrap="none"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Национальная экономика</a:t>
            </a:r>
          </a:p>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740,0 </a:t>
            </a:r>
            <a:r>
              <a:rPr lang="ru-RU" altLang="ru-RU" sz="1400" b="1" dirty="0" err="1">
                <a:solidFill>
                  <a:srgbClr val="000000"/>
                </a:solidFill>
                <a:latin typeface="Times New Roman" panose="02020603050405020304" pitchFamily="18" charset="0"/>
              </a:rPr>
              <a:t>тыс.руб</a:t>
            </a:r>
            <a:r>
              <a:rPr lang="ru-RU" altLang="ru-RU" sz="1400" b="1" dirty="0">
                <a:solidFill>
                  <a:srgbClr val="000000"/>
                </a:solidFill>
                <a:latin typeface="Times New Roman" panose="02020603050405020304" pitchFamily="18" charset="0"/>
              </a:rPr>
              <a:t>.</a:t>
            </a:r>
          </a:p>
        </p:txBody>
      </p:sp>
      <p:sp>
        <p:nvSpPr>
          <p:cNvPr id="16402" name="AutoShape 18"/>
          <p:cNvSpPr>
            <a:spLocks noChangeArrowheads="1"/>
          </p:cNvSpPr>
          <p:nvPr/>
        </p:nvSpPr>
        <p:spPr bwMode="auto">
          <a:xfrm rot="10800000">
            <a:off x="6724650" y="5233988"/>
            <a:ext cx="2876550" cy="1103312"/>
          </a:xfrm>
          <a:prstGeom prst="homePlate">
            <a:avLst>
              <a:gd name="adj" fmla="val 116769"/>
            </a:avLst>
          </a:prstGeom>
          <a:solidFill>
            <a:srgbClr val="CCFFFF"/>
          </a:solidFill>
          <a:ln w="9360">
            <a:solidFill>
              <a:srgbClr val="00FFFF"/>
            </a:solidFill>
            <a:miter lim="800000"/>
            <a:headEnd/>
            <a:tailEnd/>
          </a:ln>
        </p:spPr>
        <p:txBody>
          <a:bodyPr rot="10800000" wrap="none"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Прочие расходы</a:t>
            </a:r>
          </a:p>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0,0 </a:t>
            </a:r>
            <a:r>
              <a:rPr lang="ru-RU" altLang="ru-RU" sz="1400" b="1" dirty="0" err="1">
                <a:solidFill>
                  <a:srgbClr val="000000"/>
                </a:solidFill>
                <a:latin typeface="Times New Roman" panose="02020603050405020304" pitchFamily="18" charset="0"/>
              </a:rPr>
              <a:t>тыс.руб</a:t>
            </a:r>
            <a:r>
              <a:rPr lang="ru-RU" altLang="ru-RU" sz="1400" b="1" dirty="0">
                <a:solidFill>
                  <a:srgbClr val="000000"/>
                </a:solidFill>
                <a:latin typeface="Times New Roman" panose="02020603050405020304" pitchFamily="18" charset="0"/>
              </a:rPr>
              <a:t>.</a:t>
            </a:r>
          </a:p>
        </p:txBody>
      </p:sp>
      <p:sp>
        <p:nvSpPr>
          <p:cNvPr id="15" name="AutoShape 17"/>
          <p:cNvSpPr>
            <a:spLocks noChangeArrowheads="1"/>
          </p:cNvSpPr>
          <p:nvPr/>
        </p:nvSpPr>
        <p:spPr bwMode="auto">
          <a:xfrm rot="10800000">
            <a:off x="6746875" y="2054225"/>
            <a:ext cx="2876550" cy="879475"/>
          </a:xfrm>
          <a:prstGeom prst="homePlate">
            <a:avLst>
              <a:gd name="adj" fmla="val 116733"/>
            </a:avLst>
          </a:prstGeom>
          <a:solidFill>
            <a:srgbClr val="CCFFFF"/>
          </a:solidFill>
          <a:ln w="9360">
            <a:solidFill>
              <a:srgbClr val="00FFFF"/>
            </a:solidFill>
            <a:miter lim="800000"/>
            <a:headEnd/>
            <a:tailEnd/>
          </a:ln>
        </p:spPr>
        <p:txBody>
          <a:bodyPr rot="10800000" wrap="none" lIns="90000" tIns="46800" rIns="90000" bIns="46800" anchor="ctr" anchorCtr="1"/>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dirty="0">
                <a:solidFill>
                  <a:srgbClr val="000000"/>
                </a:solidFill>
                <a:latin typeface="Times New Roman" panose="02020603050405020304" pitchFamily="18" charset="0"/>
              </a:rPr>
              <a:t>Национальная оборона</a:t>
            </a:r>
          </a:p>
          <a:p>
            <a:pPr algn="ctr" eaLnBrk="1" hangingPunct="1">
              <a:spcBef>
                <a:spcPct val="0"/>
              </a:spcBef>
              <a:spcAft>
                <a:spcPct val="0"/>
              </a:spcAft>
              <a:buClrTx/>
              <a:buSzPct val="100000"/>
              <a:buFontTx/>
              <a:buNone/>
            </a:pPr>
            <a:r>
              <a:rPr lang="ru-RU" altLang="ru-RU" sz="1400" b="1" dirty="0" smtClean="0">
                <a:solidFill>
                  <a:srgbClr val="000000"/>
                </a:solidFill>
                <a:latin typeface="Times New Roman" panose="02020603050405020304" pitchFamily="18" charset="0"/>
              </a:rPr>
              <a:t>427,4  </a:t>
            </a:r>
            <a:r>
              <a:rPr lang="ru-RU" altLang="ru-RU" sz="1400" b="1" dirty="0" err="1">
                <a:solidFill>
                  <a:srgbClr val="000000"/>
                </a:solidFill>
                <a:latin typeface="Times New Roman" panose="02020603050405020304" pitchFamily="18" charset="0"/>
              </a:rPr>
              <a:t>тыс.руб</a:t>
            </a:r>
            <a:r>
              <a:rPr lang="ru-RU" altLang="ru-RU" sz="1400" b="1" dirty="0">
                <a:solidFill>
                  <a:srgbClr val="000000"/>
                </a:solidFill>
                <a:latin typeface="Times New Roman" panose="02020603050405020304" pitchFamily="18" charset="0"/>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B5D88401-3397-4811-AE38-28C67DCC4226}"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11</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371475" y="-30163"/>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17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Уэлен на </a:t>
            </a:r>
            <a:r>
              <a:rPr lang="ru-RU" altLang="ru-RU" sz="1700" b="1" dirty="0" smtClean="0">
                <a:solidFill>
                  <a:srgbClr val="333399"/>
                </a:solidFill>
                <a:latin typeface="Bookman Old Style" panose="02050604050505020204" pitchFamily="18" charset="0"/>
              </a:rPr>
              <a:t>2024-2026 </a:t>
            </a:r>
            <a:r>
              <a:rPr lang="ru-RU" altLang="ru-RU" sz="1700" b="1" dirty="0">
                <a:solidFill>
                  <a:srgbClr val="333399"/>
                </a:solidFill>
                <a:latin typeface="Bookman Old Style" panose="02050604050505020204" pitchFamily="18" charset="0"/>
              </a:rPr>
              <a:t>годы</a:t>
            </a:r>
          </a:p>
        </p:txBody>
      </p:sp>
      <p:graphicFrame>
        <p:nvGraphicFramePr>
          <p:cNvPr id="17411" name="Group 3"/>
          <p:cNvGraphicFramePr>
            <a:graphicFrameLocks noGrp="1"/>
          </p:cNvGraphicFramePr>
          <p:nvPr>
            <p:extLst>
              <p:ext uri="{D42A27DB-BD31-4B8C-83A1-F6EECF244321}">
                <p14:modId xmlns:p14="http://schemas.microsoft.com/office/powerpoint/2010/main" val="967415414"/>
              </p:ext>
            </p:extLst>
          </p:nvPr>
        </p:nvGraphicFramePr>
        <p:xfrm>
          <a:off x="312738" y="1044575"/>
          <a:ext cx="9393237" cy="4687887"/>
        </p:xfrm>
        <a:graphic>
          <a:graphicData uri="http://schemas.openxmlformats.org/drawingml/2006/table">
            <a:tbl>
              <a:tblPr/>
              <a:tblGrid>
                <a:gridCol w="4282917">
                  <a:extLst>
                    <a:ext uri="{9D8B030D-6E8A-4147-A177-3AD203B41FA5}">
                      <a16:colId xmlns:a16="http://schemas.microsoft.com/office/drawing/2014/main" xmlns="" val="20000"/>
                    </a:ext>
                  </a:extLst>
                </a:gridCol>
                <a:gridCol w="1078021">
                  <a:extLst>
                    <a:ext uri="{9D8B030D-6E8A-4147-A177-3AD203B41FA5}">
                      <a16:colId xmlns:a16="http://schemas.microsoft.com/office/drawing/2014/main" xmlns="" val="20001"/>
                    </a:ext>
                  </a:extLst>
                </a:gridCol>
                <a:gridCol w="1368101">
                  <a:extLst>
                    <a:ext uri="{9D8B030D-6E8A-4147-A177-3AD203B41FA5}">
                      <a16:colId xmlns:a16="http://schemas.microsoft.com/office/drawing/2014/main" xmlns="" val="20002"/>
                    </a:ext>
                  </a:extLst>
                </a:gridCol>
                <a:gridCol w="1224091">
                  <a:extLst>
                    <a:ext uri="{9D8B030D-6E8A-4147-A177-3AD203B41FA5}">
                      <a16:colId xmlns:a16="http://schemas.microsoft.com/office/drawing/2014/main" xmlns="" val="20003"/>
                    </a:ext>
                  </a:extLst>
                </a:gridCol>
                <a:gridCol w="1440107">
                  <a:extLst>
                    <a:ext uri="{9D8B030D-6E8A-4147-A177-3AD203B41FA5}">
                      <a16:colId xmlns:a16="http://schemas.microsoft.com/office/drawing/2014/main" xmlns="" val="20004"/>
                    </a:ext>
                  </a:extLst>
                </a:gridCol>
              </a:tblGrid>
              <a:tr h="368187">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2024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2025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года</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2026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xmlns="" val="10000"/>
                  </a:ext>
                </a:extLst>
              </a:tr>
              <a:tr h="422320">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ожидаемое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исполнение</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xmlns="" val="10001"/>
                  </a:ext>
                </a:extLst>
              </a:tr>
              <a:tr h="28544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29 769,5</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6 142,5</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6 142,5</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6 142,5</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xmlns="" val="10002"/>
                  </a:ext>
                </a:extLst>
              </a:tr>
              <a:tr h="30015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28377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403,3</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463,2</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463,2</a:t>
                      </a: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463,2</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28377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неналоговые доходы</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1 363,3</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300,4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300,4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300,4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28544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28 002,9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5 378,9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5 378,9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5 378,9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228688">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28544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65 145,1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6 142,5</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6 142,5</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6 142,5</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xmlns="" val="10008"/>
                  </a:ext>
                </a:extLst>
              </a:tr>
              <a:tr h="23703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38"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28377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65 145,1</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6 142,5</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6 142,5</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6 142,5</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0"/>
                  </a:ext>
                </a:extLst>
              </a:tr>
              <a:tr h="23536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1"/>
                  </a:ext>
                </a:extLst>
              </a:tr>
              <a:tr h="28377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ea typeface="SimSun" charset="0"/>
                          <a:cs typeface="SimSun" charset="0"/>
                        </a:rPr>
                        <a:t>-35 375,6</a:t>
                      </a:r>
                      <a:endParaRPr kumimoji="0" lang="ru-RU" sz="1200" b="1"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xmlns="" val="10012"/>
                  </a:ext>
                </a:extLst>
              </a:tr>
              <a:tr h="23202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29" marB="17999"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29" marB="17999"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29" marB="17999"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3"/>
                  </a:ext>
                </a:extLst>
              </a:tr>
              <a:tr h="38726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35 375,6</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xmlns="" val="10014"/>
                  </a:ext>
                </a:extLst>
              </a:tr>
              <a:tr h="28544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29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35 375,6</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59" marB="17999"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000">
                <a:solidFill>
                  <a:srgbClr val="333399"/>
                </a:solidFill>
                <a:latin typeface="Times New Roman" panose="02020603050405020304" pitchFamily="18" charset="0"/>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E2B7FD45-1ADA-4C9F-8A5E-CEA8FD0BB995}"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12</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800" b="1">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Уэлен</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lnSpc>
                <a:spcPct val="90000"/>
              </a:lnSpc>
              <a:spcBef>
                <a:spcPts val="400"/>
              </a:spcBef>
              <a:spcAft>
                <a:spcPct val="0"/>
              </a:spcAft>
              <a:buClrTx/>
              <a:buSzPct val="100000"/>
              <a:buFontTx/>
              <a:buNone/>
            </a:pPr>
            <a:r>
              <a:rPr lang="ru-RU" altLang="ru-RU" sz="1600" b="1">
                <a:solidFill>
                  <a:srgbClr val="333399"/>
                </a:solidFill>
                <a:latin typeface="Times New Roman" panose="02020603050405020304" pitchFamily="18" charset="0"/>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000000"/>
                </a:solidFill>
                <a:latin typeface="Times New Roman" panose="02020603050405020304" pitchFamily="18" charset="0"/>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000000"/>
                </a:solidFill>
                <a:latin typeface="Times New Roman" panose="02020603050405020304" pitchFamily="18" charset="0"/>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000000"/>
                </a:solidFill>
                <a:latin typeface="Times New Roman" panose="02020603050405020304" pitchFamily="18" charset="0"/>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000000"/>
                </a:solidFill>
                <a:latin typeface="Times New Roman" panose="02020603050405020304" pitchFamily="18" charset="0"/>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7AA0552F-621F-4A65-AEA2-61AA56A38665}"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13</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latin typeface="Times New Roman" panose="02020603050405020304" pitchFamily="18" charset="0"/>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spcBef>
                <a:spcPts val="400"/>
              </a:spcBef>
              <a:spcAft>
                <a:spcPct val="0"/>
              </a:spcAft>
              <a:buClrTx/>
              <a:buSzPct val="100000"/>
              <a:buFontTx/>
              <a:buNone/>
            </a:pPr>
            <a:r>
              <a:rPr lang="ru-RU" altLang="ru-RU" sz="1600" b="1">
                <a:solidFill>
                  <a:srgbClr val="333399"/>
                </a:solidFill>
                <a:latin typeface="Times New Roman" panose="02020603050405020304" pitchFamily="18" charset="0"/>
              </a:rPr>
              <a:t>Межбюджетные трансферты (безвозмездные поступления) в бюджет муниципального образования сельское поселение Уэлен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31750"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225800" y="1697038"/>
            <a:ext cx="3384550"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a:solidFill>
                  <a:srgbClr val="000000"/>
                </a:solidFill>
                <a:latin typeface="Times New Roman" panose="02020603050405020304" pitchFamily="18" charset="0"/>
              </a:rPr>
              <a:t>Формы межбюджетных трансфертов</a:t>
            </a:r>
          </a:p>
        </p:txBody>
      </p:sp>
      <p:sp>
        <p:nvSpPr>
          <p:cNvPr id="19463" name="Rectangle 7"/>
          <p:cNvSpPr>
            <a:spLocks noChangeArrowheads="1"/>
          </p:cNvSpPr>
          <p:nvPr/>
        </p:nvSpPr>
        <p:spPr bwMode="auto">
          <a:xfrm>
            <a:off x="347663" y="3324225"/>
            <a:ext cx="1584325" cy="2674938"/>
          </a:xfrm>
          <a:prstGeom prst="rect">
            <a:avLst/>
          </a:prstGeom>
          <a:solidFill>
            <a:srgbClr val="CCFFCC"/>
          </a:solidFill>
          <a:ln w="19080">
            <a:solidFill>
              <a:srgbClr val="00FF00"/>
            </a:solidFill>
            <a:miter lim="800000"/>
            <a:headEnd/>
            <a:tailEnd/>
          </a:ln>
        </p:spPr>
        <p:txBody>
          <a:bodyPr lIns="108000" tIns="0" rIns="108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a:solidFill>
                  <a:srgbClr val="000000"/>
                </a:solidFill>
                <a:latin typeface="Times New Roman" panose="02020603050405020304" pitchFamily="18" charset="0"/>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2073275" y="3886200"/>
            <a:ext cx="2736850" cy="2111375"/>
          </a:xfrm>
          <a:prstGeom prst="rect">
            <a:avLst/>
          </a:prstGeom>
          <a:solidFill>
            <a:srgbClr val="6699FF"/>
          </a:solidFill>
          <a:ln w="19080">
            <a:solidFill>
              <a:srgbClr val="3366FF"/>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a:solidFill>
                  <a:srgbClr val="000000"/>
                </a:solidFill>
                <a:latin typeface="Times New Roman" panose="02020603050405020304" pitchFamily="18" charset="0"/>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126332" y="2093119"/>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642100" y="2338388"/>
            <a:ext cx="2687638" cy="600075"/>
          </a:xfrm>
          <a:prstGeom prst="curvedDownArrow">
            <a:avLst>
              <a:gd name="adj1" fmla="val 49229"/>
              <a:gd name="adj2" fmla="val 98704"/>
              <a:gd name="adj3" fmla="val 83417"/>
            </a:avLst>
          </a:prstGeom>
          <a:solidFill>
            <a:schemeClr val="accent3">
              <a:lumMod val="75000"/>
            </a:schemeClr>
          </a:solidFill>
          <a:ln w="19080">
            <a:solidFill>
              <a:srgbClr val="FFFF00"/>
            </a:solidFill>
            <a:miter lim="800000"/>
            <a:headEnd/>
            <a:tailEnd/>
          </a:ln>
        </p:spPr>
        <p:txBody>
          <a:bodyPr wrap="none" anchor="ctr"/>
          <a:lstStyle/>
          <a:p>
            <a:pPr eaLnBrk="1" hangingPunct="1">
              <a:buClr>
                <a:srgbClr val="000000"/>
              </a:buClr>
              <a:buSzPct val="100000"/>
              <a:buFont typeface="Times New Roman" pitchFamily="18" charset="0"/>
              <a:buNone/>
              <a:defRPr/>
            </a:pPr>
            <a:endParaRPr lang="ru-RU"/>
          </a:p>
        </p:txBody>
      </p:sp>
      <p:sp>
        <p:nvSpPr>
          <p:cNvPr id="13" name="Rectangle 9"/>
          <p:cNvSpPr>
            <a:spLocks noChangeArrowheads="1"/>
          </p:cNvSpPr>
          <p:nvPr/>
        </p:nvSpPr>
        <p:spPr bwMode="auto">
          <a:xfrm>
            <a:off x="4967288" y="3886200"/>
            <a:ext cx="2362200" cy="2178050"/>
          </a:xfrm>
          <a:prstGeom prst="rect">
            <a:avLst/>
          </a:prstGeom>
          <a:solidFill>
            <a:srgbClr val="FFFF00"/>
          </a:solidFill>
          <a:ln w="19080">
            <a:solidFill>
              <a:srgbClr val="FF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a:solidFill>
                  <a:srgbClr val="000000"/>
                </a:solidFill>
                <a:latin typeface="Times New Roman" panose="02020603050405020304" pitchFamily="18" charset="0"/>
              </a:rPr>
              <a:t>Субсидия - бюджетные средства, предоставляемые бюджету поселения, в целях софинансирования расходных обязательств, возникающих при выполнении полномочий органов местного самоуправления по вопросам местного значения </a:t>
            </a:r>
          </a:p>
        </p:txBody>
      </p:sp>
      <p:sp>
        <p:nvSpPr>
          <p:cNvPr id="14" name="AutoShape 11"/>
          <p:cNvSpPr>
            <a:spLocks noChangeArrowheads="1"/>
          </p:cNvSpPr>
          <p:nvPr/>
        </p:nvSpPr>
        <p:spPr bwMode="auto">
          <a:xfrm>
            <a:off x="3783013" y="2860675"/>
            <a:ext cx="738187" cy="928688"/>
          </a:xfrm>
          <a:prstGeom prst="downArrow">
            <a:avLst>
              <a:gd name="adj1" fmla="val 36250"/>
              <a:gd name="adj2" fmla="val 35354"/>
            </a:avLst>
          </a:prstGeom>
          <a:solidFill>
            <a:srgbClr val="6699FF"/>
          </a:solidFill>
          <a:ln w="1584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4" name="Стрелка вниз 3"/>
          <p:cNvSpPr/>
          <p:nvPr/>
        </p:nvSpPr>
        <p:spPr>
          <a:xfrm>
            <a:off x="5673725" y="2860675"/>
            <a:ext cx="647700" cy="92868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
        <p:nvSpPr>
          <p:cNvPr id="15" name="Rectangle 8"/>
          <p:cNvSpPr>
            <a:spLocks noChangeArrowheads="1"/>
          </p:cNvSpPr>
          <p:nvPr/>
        </p:nvSpPr>
        <p:spPr bwMode="auto">
          <a:xfrm>
            <a:off x="7473950" y="3789363"/>
            <a:ext cx="2232025" cy="2233612"/>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par>
                          <p:cTn id="40" fill="hold" nodeType="afterGroup">
                            <p:stCondLst>
                              <p:cond delay="16000"/>
                            </p:stCondLst>
                            <p:childTnLst>
                              <p:par>
                                <p:cTn id="41" presetID="22" presetClass="entr" presetSubtype="1" fill="hold" grpId="0" nodeType="afterEffect">
                                  <p:stCondLst>
                                    <p:cond delay="0"/>
                                  </p:stCondLst>
                                  <p:childTnLst>
                                    <p:set>
                                      <p:cBhvr additive="repl">
                                        <p:cTn id="42" dur="1" fill="hold">
                                          <p:stCondLst>
                                            <p:cond delay="0"/>
                                          </p:stCondLst>
                                        </p:cTn>
                                        <p:tgtEl>
                                          <p:spTgt spid="14"/>
                                        </p:tgtEl>
                                        <p:attrNameLst>
                                          <p:attrName>style.visibility</p:attrName>
                                        </p:attrNameLst>
                                      </p:cBhvr>
                                      <p:to>
                                        <p:strVal val="visible"/>
                                      </p:to>
                                    </p:set>
                                    <p:animEffect transition="in" filter="wipe(up)">
                                      <p:cBhvr additive="repl">
                                        <p:cTn id="43" dur="2000"/>
                                        <p:tgtEl>
                                          <p:spTgt spid="1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5"/>
                                        </p:tgtEl>
                                        <p:attrNameLst>
                                          <p:attrName>style.visibility</p:attrName>
                                        </p:attrNameLst>
                                      </p:cBhvr>
                                      <p:to>
                                        <p:strVal val="visible"/>
                                      </p:to>
                                    </p:set>
                                    <p:animEffect transition="in" filter="wipe(up)">
                                      <p:cBhvr additive="repl">
                                        <p:cTn id="4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793F7550-EB6E-4F04-B485-2C6CC0221742}"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14</a:t>
            </a:fld>
            <a:endParaRPr lang="ru-RU" altLang="ru-RU" sz="1400">
              <a:solidFill>
                <a:srgbClr val="000000"/>
              </a:solidFill>
              <a:latin typeface="Times New Roman" panose="02020603050405020304" pitchFamily="18" charset="0"/>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Уэлен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33796"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479425" y="11969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2234098930"/>
              </p:ext>
            </p:extLst>
          </p:nvPr>
        </p:nvGraphicFramePr>
        <p:xfrm>
          <a:off x="433388" y="1498600"/>
          <a:ext cx="9185275" cy="49847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CC10820C-CF89-49F0-AAF3-9F48450EE606}"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15</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35844" name="Text Box 5"/>
          <p:cNvSpPr txBox="1">
            <a:spLocks noChangeArrowheads="1"/>
          </p:cNvSpPr>
          <p:nvPr/>
        </p:nvSpPr>
        <p:spPr bwMode="auto">
          <a:xfrm>
            <a:off x="595313" y="1643063"/>
            <a:ext cx="8861425" cy="487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4216207212"/>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35847"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E3AE86DC-FE54-4398-88E2-8A4E207BC482}"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16</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800" b="1" dirty="0">
                <a:solidFill>
                  <a:srgbClr val="333399"/>
                </a:solidFill>
                <a:latin typeface="Bookman Old Style" panose="02050604050505020204" pitchFamily="18" charset="0"/>
              </a:rPr>
              <a:t>Налоговые доходы </a:t>
            </a:r>
            <a:r>
              <a:rPr lang="ru-RU" altLang="ru-RU" sz="2800" b="1" dirty="0" smtClean="0">
                <a:solidFill>
                  <a:srgbClr val="333399"/>
                </a:solidFill>
                <a:latin typeface="Bookman Old Style" panose="02050604050505020204" pitchFamily="18" charset="0"/>
              </a:rPr>
              <a:t>463,2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3789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569040450"/>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BAA67C36-F15F-414E-9C5A-ACAB746A8B73}"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17</a:t>
            </a:fld>
            <a:endParaRPr lang="ru-RU" altLang="ru-RU" sz="1400">
              <a:solidFill>
                <a:srgbClr val="000000"/>
              </a:solidFill>
              <a:latin typeface="Times New Roman" panose="02020603050405020304" pitchFamily="18" charset="0"/>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39940" name="Text Box 5"/>
          <p:cNvSpPr txBox="1">
            <a:spLocks noChangeArrowheads="1"/>
          </p:cNvSpPr>
          <p:nvPr/>
        </p:nvSpPr>
        <p:spPr bwMode="auto">
          <a:xfrm>
            <a:off x="595313" y="1643063"/>
            <a:ext cx="8861425" cy="487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3509152352"/>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39943"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F964CEE9-AD3C-4FB6-9510-599978302552}"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18</a:t>
            </a:fld>
            <a:endParaRPr lang="ru-RU" altLang="ru-RU" sz="1400">
              <a:solidFill>
                <a:srgbClr val="000000"/>
              </a:solidFill>
              <a:latin typeface="Times New Roman" panose="02020603050405020304" pitchFamily="18" charset="0"/>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неналоговых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41988"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82111688"/>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41991"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C25F9D56-68AF-4796-A62A-A67B074DDD4E}"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19</a:t>
            </a:fld>
            <a:endParaRPr lang="ru-RU" altLang="ru-RU" sz="1400">
              <a:solidFill>
                <a:srgbClr val="000000"/>
              </a:solidFill>
              <a:latin typeface="Times New Roman" panose="02020603050405020304" pitchFamily="18" charset="0"/>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800" b="1" dirty="0">
                <a:solidFill>
                  <a:srgbClr val="333399"/>
                </a:solidFill>
                <a:latin typeface="Bookman Old Style" panose="02050604050505020204" pitchFamily="18" charset="0"/>
              </a:rPr>
              <a:t>Безвозмездные поступления 5 </a:t>
            </a:r>
            <a:r>
              <a:rPr lang="ru-RU" altLang="ru-RU" sz="2800" b="1" dirty="0" smtClean="0">
                <a:solidFill>
                  <a:srgbClr val="333399"/>
                </a:solidFill>
                <a:latin typeface="Bookman Old Style" panose="02050604050505020204" pitchFamily="18" charset="0"/>
              </a:rPr>
              <a:t>378,9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44036"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547470948"/>
              </p:ext>
            </p:extLst>
          </p:nvPr>
        </p:nvGraphicFramePr>
        <p:xfrm>
          <a:off x="431800" y="1122363"/>
          <a:ext cx="8972550" cy="511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spcBef>
                <a:spcPts val="8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9pPr>
          </a:lstStyle>
          <a:p>
            <a:pPr algn="r" eaLnBrk="1" hangingPunct="1">
              <a:spcBef>
                <a:spcPct val="0"/>
              </a:spcBef>
              <a:buClrTx/>
              <a:buFontTx/>
              <a:buNone/>
            </a:pPr>
            <a:fld id="{F6B1397B-08EC-40D8-85FE-52EA1EAA4281}" type="slidenum">
              <a:rPr lang="ru-RU" altLang="ru-RU" sz="1200"/>
              <a:pPr algn="r" eaLnBrk="1" hangingPunct="1">
                <a:spcBef>
                  <a:spcPct val="0"/>
                </a:spcBef>
                <a:buClrTx/>
                <a:buFontTx/>
                <a:buNone/>
              </a:pPr>
              <a:t>2</a:t>
            </a:fld>
            <a:endParaRPr lang="ru-RU" altLang="ru-RU" sz="1200"/>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spcBef>
                <a:spcPts val="8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571500" algn="l"/>
                <a:tab pos="1485900" algn="l"/>
                <a:tab pos="2400300" algn="l"/>
                <a:tab pos="3314700" algn="l"/>
                <a:tab pos="4229100" algn="l"/>
                <a:tab pos="5143500" algn="l"/>
                <a:tab pos="6057900" algn="l"/>
                <a:tab pos="6972300" algn="l"/>
                <a:tab pos="7886700" algn="l"/>
                <a:tab pos="8801100" algn="l"/>
                <a:tab pos="9715500" algn="l"/>
              </a:tabLst>
              <a:defRPr sz="2000">
                <a:solidFill>
                  <a:srgbClr val="000000"/>
                </a:solidFill>
                <a:latin typeface="Times New Roman" panose="02020603050405020304" pitchFamily="18" charset="0"/>
                <a:ea typeface="SimSun" panose="02010600030101010101" pitchFamily="2" charset="-122"/>
              </a:defRPr>
            </a:lvl9pPr>
          </a:lstStyle>
          <a:p>
            <a:pPr algn="just" eaLnBrk="1" hangingPunct="1">
              <a:spcBef>
                <a:spcPts val="425"/>
              </a:spcBef>
              <a:buClrTx/>
              <a:buSzPct val="75000"/>
              <a:buFontTx/>
              <a:buNone/>
            </a:pPr>
            <a:r>
              <a:rPr lang="ru-RU" altLang="ru-RU" sz="1700" b="1">
                <a:solidFill>
                  <a:srgbClr val="00007D"/>
                </a:solidFill>
              </a:rPr>
              <a:t>Бюджет играет центральную роль в экономике муниципального образования  сельское поселение Уэлен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spcBef>
                <a:spcPts val="8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SimSun" panose="02010600030101010101" pitchFamily="2" charset="-122"/>
              </a:defRPr>
            </a:lvl1pPr>
            <a:lvl2pPr>
              <a:spcBef>
                <a:spcPts val="7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SimSun" panose="02010600030101010101" pitchFamily="2" charset="-122"/>
              </a:defRPr>
            </a:lvl2pPr>
            <a:lvl3pPr>
              <a:spcBef>
                <a:spcPts val="6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SimSun" panose="02010600030101010101" pitchFamily="2" charset="-122"/>
              </a:defRPr>
            </a:lvl3pPr>
            <a:lvl4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4pPr>
            <a:lvl5pPr>
              <a:spcBef>
                <a:spcPts val="500"/>
              </a:spcBef>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SimSun" panose="02010600030101010101" pitchFamily="2" charset="-122"/>
              </a:defRPr>
            </a:lvl9pPr>
          </a:lstStyle>
          <a:p>
            <a:pPr algn="ctr" eaLnBrk="1" hangingPunct="1">
              <a:spcBef>
                <a:spcPct val="0"/>
              </a:spcBef>
              <a:buClrTx/>
              <a:buFontTx/>
              <a:buNone/>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843C0B9D-C6B2-4369-8FE6-B0EC9AE1D7D8}"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20</a:t>
            </a:fld>
            <a:endParaRPr lang="ru-RU" altLang="ru-RU" sz="1400">
              <a:solidFill>
                <a:srgbClr val="000000"/>
              </a:solidFill>
              <a:latin typeface="Times New Roman" panose="02020603050405020304" pitchFamily="18" charset="0"/>
            </a:endParaRPr>
          </a:p>
        </p:txBody>
      </p:sp>
      <p:sp>
        <p:nvSpPr>
          <p:cNvPr id="21506" name="Text Box 2"/>
          <p:cNvSpPr txBox="1">
            <a:spLocks noChangeArrowheads="1"/>
          </p:cNvSpPr>
          <p:nvPr/>
        </p:nvSpPr>
        <p:spPr bwMode="auto">
          <a:xfrm>
            <a:off x="0" y="174625"/>
            <a:ext cx="9907588"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46084" name="Text Box 5"/>
          <p:cNvSpPr txBox="1">
            <a:spLocks noChangeArrowheads="1"/>
          </p:cNvSpPr>
          <p:nvPr/>
        </p:nvSpPr>
        <p:spPr bwMode="auto">
          <a:xfrm>
            <a:off x="595313" y="1617663"/>
            <a:ext cx="8861425" cy="489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206485019"/>
              </p:ext>
            </p:extLst>
          </p:nvPr>
        </p:nvGraphicFramePr>
        <p:xfrm>
          <a:off x="431800" y="2193925"/>
          <a:ext cx="8972550" cy="4041775"/>
        </p:xfrm>
        <a:graphic>
          <a:graphicData uri="http://schemas.openxmlformats.org/drawingml/2006/chart">
            <c:chart xmlns:c="http://schemas.openxmlformats.org/drawingml/2006/chart" xmlns:r="http://schemas.openxmlformats.org/officeDocument/2006/relationships" r:id="rId3"/>
          </a:graphicData>
        </a:graphic>
      </p:graphicFrame>
      <p:sp>
        <p:nvSpPr>
          <p:cNvPr id="46087"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83B4CEB1-D10D-4DB9-8B51-AE7B269E535C}"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21</a:t>
            </a:fld>
            <a:endParaRPr lang="ru-RU" altLang="ru-RU" sz="1400">
              <a:solidFill>
                <a:srgbClr val="000000"/>
              </a:solidFill>
              <a:latin typeface="Times New Roman" panose="02020603050405020304" pitchFamily="18" charset="0"/>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b="1">
                <a:solidFill>
                  <a:srgbClr val="333399"/>
                </a:solidFill>
                <a:latin typeface="Bookman Old Style" panose="02050604050505020204" pitchFamily="18" charset="0"/>
              </a:rPr>
              <a:t>Основные мероприятия </a:t>
            </a:r>
            <a:br>
              <a:rPr lang="ru-RU" altLang="ru-RU" b="1">
                <a:solidFill>
                  <a:srgbClr val="333399"/>
                </a:solidFill>
                <a:latin typeface="Bookman Old Style" panose="02050604050505020204" pitchFamily="18" charset="0"/>
              </a:rPr>
            </a:br>
            <a:r>
              <a:rPr lang="ru-RU" altLang="ru-RU"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Уэлен</a:t>
            </a:r>
            <a:endParaRPr lang="ru-RU" altLang="ru-RU"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200">
                <a:solidFill>
                  <a:srgbClr val="000000"/>
                </a:solidFill>
                <a:latin typeface="Times New Roman" panose="02020603050405020304" pitchFamily="18" charset="0"/>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200">
                <a:solidFill>
                  <a:srgbClr val="000000"/>
                </a:solidFill>
                <a:latin typeface="Times New Roman" panose="02020603050405020304" pitchFamily="18" charset="0"/>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200">
                <a:solidFill>
                  <a:srgbClr val="000000"/>
                </a:solidFill>
                <a:latin typeface="Times New Roman" panose="02020603050405020304" pitchFamily="18" charset="0"/>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200">
                <a:solidFill>
                  <a:srgbClr val="000000"/>
                </a:solidFill>
                <a:latin typeface="Times New Roman" panose="02020603050405020304" pitchFamily="18" charset="0"/>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32E9FFE2-4624-4E1D-8272-1295ED9A93F4}"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22</a:t>
            </a:fld>
            <a:endParaRPr lang="ru-RU" altLang="ru-RU" sz="1400">
              <a:solidFill>
                <a:srgbClr val="000000"/>
              </a:solidFill>
              <a:latin typeface="Times New Roman" panose="02020603050405020304" pitchFamily="18" charset="0"/>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spcBef>
                <a:spcPts val="400"/>
              </a:spcBef>
              <a:spcAft>
                <a:spcPct val="0"/>
              </a:spcAft>
              <a:buClrTx/>
              <a:buSzPct val="100000"/>
              <a:buFontTx/>
              <a:buNone/>
            </a:pPr>
            <a:r>
              <a:rPr lang="ru-RU" altLang="ru-RU" sz="1600" b="1">
                <a:solidFill>
                  <a:srgbClr val="333399"/>
                </a:solidFill>
                <a:latin typeface="Times New Roman" panose="02020603050405020304" pitchFamily="18" charset="0"/>
              </a:rPr>
              <a:t>    Расходы бюджета муниципального образования сельское поселение Уэлен – денежные средства, направляемые на финансовое обеспечение задач и функций местного самоуправления.</a:t>
            </a:r>
            <a:r>
              <a:rPr lang="ru-RU" altLang="ru-RU" sz="1600" b="1">
                <a:solidFill>
                  <a:srgbClr val="000000"/>
                </a:solidFill>
                <a:latin typeface="Times New Roman" panose="02020603050405020304" pitchFamily="18" charset="0"/>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800" b="1">
                <a:solidFill>
                  <a:srgbClr val="000000"/>
                </a:solidFill>
                <a:latin typeface="Times New Roman" panose="02020603050405020304" pitchFamily="18" charset="0"/>
              </a:rPr>
              <a:t>Классификация расходов</a:t>
            </a:r>
          </a:p>
          <a:p>
            <a:pPr algn="ctr" eaLnBrk="1" hangingPunct="1">
              <a:spcBef>
                <a:spcPct val="0"/>
              </a:spcBef>
              <a:spcAft>
                <a:spcPct val="0"/>
              </a:spcAft>
              <a:buClrTx/>
              <a:buSzPct val="100000"/>
              <a:buFontTx/>
              <a:buNone/>
            </a:pPr>
            <a:r>
              <a:rPr lang="ru-RU" altLang="ru-RU" sz="1800" b="1">
                <a:solidFill>
                  <a:srgbClr val="000000"/>
                </a:solidFill>
                <a:latin typeface="Times New Roman" panose="02020603050405020304" pitchFamily="18" charset="0"/>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000000"/>
                </a:solidFill>
                <a:latin typeface="Times New Roman" panose="02020603050405020304" pitchFamily="18" charset="0"/>
              </a:rPr>
              <a:t>Функциональная</a:t>
            </a:r>
            <a:r>
              <a:rPr lang="ru-RU" altLang="ru-RU" sz="1600">
                <a:solidFill>
                  <a:srgbClr val="000000"/>
                </a:solidFill>
                <a:latin typeface="Times New Roman" panose="02020603050405020304" pitchFamily="18" charset="0"/>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9D395E9E-FA01-459F-8F83-F7333D98E557}"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23</a:t>
            </a:fld>
            <a:endParaRPr lang="ru-RU" altLang="ru-RU" sz="1400">
              <a:solidFill>
                <a:srgbClr val="000000"/>
              </a:solidFill>
              <a:latin typeface="Times New Roman" panose="02020603050405020304" pitchFamily="18" charset="0"/>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Уэлен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spcBef>
                <a:spcPts val="400"/>
              </a:spcBef>
              <a:spcAft>
                <a:spcPct val="0"/>
              </a:spcAft>
              <a:buClrTx/>
              <a:buSzPct val="100000"/>
              <a:buFontTx/>
              <a:buNone/>
            </a:pPr>
            <a:endParaRPr lang="ru-RU" altLang="ru-RU" sz="1600" b="1">
              <a:solidFill>
                <a:srgbClr val="000000"/>
              </a:solidFill>
              <a:latin typeface="Times New Roman" panose="02020603050405020304" pitchFamily="18" charset="0"/>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4107525616"/>
              </p:ext>
            </p:extLst>
          </p:nvPr>
        </p:nvGraphicFramePr>
        <p:xfrm>
          <a:off x="574675" y="1277938"/>
          <a:ext cx="9043988"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C9FFDF6B-6B65-4E44-9355-48973CA42B75}"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24</a:t>
            </a:fld>
            <a:endParaRPr lang="ru-RU" altLang="ru-RU" sz="1400">
              <a:solidFill>
                <a:srgbClr val="000000"/>
              </a:solidFill>
              <a:latin typeface="Times New Roman" panose="02020603050405020304" pitchFamily="18" charset="0"/>
            </a:endParaRPr>
          </a:p>
        </p:txBody>
      </p:sp>
      <p:sp>
        <p:nvSpPr>
          <p:cNvPr id="25602" name="Text Box 2"/>
          <p:cNvSpPr txBox="1">
            <a:spLocks noChangeArrowheads="1"/>
          </p:cNvSpPr>
          <p:nvPr/>
        </p:nvSpPr>
        <p:spPr bwMode="auto">
          <a:xfrm>
            <a:off x="166688" y="187325"/>
            <a:ext cx="97409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endParaRPr lang="ru-RU" altLang="ru-RU" sz="2400" b="1" dirty="0">
              <a:solidFill>
                <a:srgbClr val="333399"/>
              </a:solidFill>
              <a:latin typeface="Bookman Old Style" panose="02050604050505020204" pitchFamily="18" charset="0"/>
            </a:endParaRPr>
          </a:p>
          <a:p>
            <a:pPr algn="ctr" eaLnBrk="1" hangingPunct="1">
              <a:spcBef>
                <a:spcPct val="0"/>
              </a:spcBef>
              <a:spcAft>
                <a:spcPct val="0"/>
              </a:spcAft>
              <a:buClrTx/>
              <a:buSzPct val="100000"/>
              <a:buFontTx/>
              <a:buNone/>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Уэлен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расходов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spcBef>
                <a:spcPts val="400"/>
              </a:spcBef>
              <a:spcAft>
                <a:spcPct val="0"/>
              </a:spcAft>
              <a:buClrTx/>
              <a:buSzPct val="100000"/>
              <a:buFontTx/>
              <a:buNone/>
            </a:pPr>
            <a:endParaRPr lang="ru-RU" altLang="ru-RU" sz="1600" b="1">
              <a:solidFill>
                <a:srgbClr val="000000"/>
              </a:solidFill>
              <a:latin typeface="Times New Roman" panose="02020603050405020304" pitchFamily="18" charset="0"/>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499654099"/>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63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44397DBB-EEE1-4DA3-9CAF-D6DA2CB2D284}"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25</a:t>
            </a:fld>
            <a:endParaRPr lang="ru-RU" altLang="ru-RU" sz="1400">
              <a:solidFill>
                <a:srgbClr val="000000"/>
              </a:solidFill>
              <a:latin typeface="Times New Roman" panose="02020603050405020304" pitchFamily="18" charset="0"/>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Уэлен</a:t>
            </a: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lnSpc>
                <a:spcPct val="90000"/>
              </a:lnSpc>
              <a:spcBef>
                <a:spcPts val="400"/>
              </a:spcBef>
              <a:spcAft>
                <a:spcPct val="0"/>
              </a:spcAft>
              <a:buClrTx/>
              <a:buSzPct val="100000"/>
              <a:buFontTx/>
              <a:buNone/>
            </a:pPr>
            <a:r>
              <a:rPr lang="ru-RU" altLang="ru-RU" sz="1800">
                <a:solidFill>
                  <a:srgbClr val="333399"/>
                </a:solidFill>
                <a:latin typeface="Times New Roman" panose="02020603050405020304" pitchFamily="18" charset="0"/>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sz="1800" b="1" u="sng">
                <a:solidFill>
                  <a:srgbClr val="333399"/>
                </a:solidFill>
                <a:latin typeface="Times New Roman" panose="02020603050405020304" pitchFamily="18" charset="0"/>
              </a:rPr>
              <a:t>профицит</a:t>
            </a:r>
            <a:r>
              <a:rPr lang="ru-RU" altLang="ru-RU" sz="1800">
                <a:solidFill>
                  <a:srgbClr val="333399"/>
                </a:solidFill>
                <a:latin typeface="Times New Roman" panose="02020603050405020304" pitchFamily="18" charset="0"/>
              </a:rPr>
              <a:t>. Но чаще всего расходы превышают доходы. В таком случае возникает </a:t>
            </a:r>
            <a:r>
              <a:rPr lang="ru-RU" altLang="ru-RU" sz="1800" b="1" u="sng">
                <a:solidFill>
                  <a:srgbClr val="333399"/>
                </a:solidFill>
                <a:latin typeface="Times New Roman" panose="02020603050405020304" pitchFamily="18" charset="0"/>
              </a:rPr>
              <a:t>дефицит</a:t>
            </a:r>
            <a:r>
              <a:rPr lang="ru-RU" altLang="ru-RU" sz="1800">
                <a:solidFill>
                  <a:srgbClr val="333399"/>
                </a:solidFill>
                <a:latin typeface="Times New Roman" panose="02020603050405020304" pitchFamily="18" charset="0"/>
              </a:rPr>
              <a:t>.</a:t>
            </a:r>
          </a:p>
          <a:p>
            <a:pPr algn="just" eaLnBrk="1" hangingPunct="1">
              <a:lnSpc>
                <a:spcPct val="90000"/>
              </a:lnSpc>
              <a:spcBef>
                <a:spcPts val="400"/>
              </a:spcBef>
              <a:spcAft>
                <a:spcPct val="0"/>
              </a:spcAft>
              <a:buClrTx/>
              <a:buSzPct val="100000"/>
              <a:buFontTx/>
              <a:buNone/>
            </a:pPr>
            <a:endParaRPr lang="ru-RU" altLang="ru-RU" sz="1800">
              <a:solidFill>
                <a:srgbClr val="333399"/>
              </a:solidFill>
              <a:latin typeface="Times New Roman" panose="02020603050405020304" pitchFamily="18" charset="0"/>
            </a:endParaRPr>
          </a:p>
          <a:p>
            <a:pPr algn="just" eaLnBrk="1" hangingPunct="1">
              <a:lnSpc>
                <a:spcPct val="90000"/>
              </a:lnSpc>
              <a:spcBef>
                <a:spcPts val="400"/>
              </a:spcBef>
              <a:spcAft>
                <a:spcPct val="0"/>
              </a:spcAft>
              <a:buClrTx/>
              <a:buSzPct val="100000"/>
              <a:buFontTx/>
              <a:buNone/>
            </a:pPr>
            <a:r>
              <a:rPr lang="ru-RU" altLang="ru-RU" sz="1800">
                <a:solidFill>
                  <a:srgbClr val="333399"/>
                </a:solidFill>
                <a:latin typeface="Times New Roman" panose="02020603050405020304" pitchFamily="18" charset="0"/>
              </a:rPr>
              <a:t>При формировании бюджета муниципального образования сельское поселение Уэлен бюджет сбалансирован.</a:t>
            </a:r>
          </a:p>
          <a:p>
            <a:pPr algn="just" eaLnBrk="1" hangingPunct="1">
              <a:lnSpc>
                <a:spcPct val="90000"/>
              </a:lnSpc>
              <a:spcBef>
                <a:spcPts val="400"/>
              </a:spcBef>
              <a:spcAft>
                <a:spcPct val="0"/>
              </a:spcAft>
              <a:buClrTx/>
              <a:buSzPct val="100000"/>
              <a:buFontTx/>
              <a:buNone/>
            </a:pPr>
            <a:endParaRPr lang="ru-RU" altLang="ru-RU" sz="1800">
              <a:solidFill>
                <a:srgbClr val="333399"/>
              </a:solidFill>
              <a:latin typeface="Times New Roman" panose="02020603050405020304" pitchFamily="18" charset="0"/>
            </a:endParaRPr>
          </a:p>
          <a:p>
            <a:pPr algn="just" eaLnBrk="1" hangingPunct="1">
              <a:lnSpc>
                <a:spcPct val="90000"/>
              </a:lnSpc>
              <a:spcBef>
                <a:spcPts val="400"/>
              </a:spcBef>
              <a:spcAft>
                <a:spcPct val="0"/>
              </a:spcAft>
              <a:buClrTx/>
              <a:buSzPct val="100000"/>
              <a:buFontTx/>
              <a:buNone/>
            </a:pPr>
            <a:r>
              <a:rPr lang="ru-RU" altLang="ru-RU" sz="1800">
                <a:solidFill>
                  <a:srgbClr val="333399"/>
                </a:solidFill>
                <a:latin typeface="Times New Roman" panose="02020603050405020304" pitchFamily="18" charset="0"/>
              </a:rPr>
              <a:t>Дефицит и профицит бюджета муниципального образования сельское поселение Уэлен не прогнозируется.</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83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E55EBB13-F9C2-47FE-A3A5-8537415226B0}"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26</a:t>
            </a:fld>
            <a:endParaRPr lang="ru-RU" altLang="ru-RU" sz="1400">
              <a:solidFill>
                <a:srgbClr val="000000"/>
              </a:solidFill>
              <a:latin typeface="Times New Roman" panose="02020603050405020304" pitchFamily="18" charset="0"/>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Уэлен</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ctr" eaLnBrk="1" hangingPunct="1">
              <a:spcBef>
                <a:spcPts val="500"/>
              </a:spcBef>
              <a:spcAft>
                <a:spcPct val="0"/>
              </a:spcAft>
              <a:buClrTx/>
              <a:buSzPct val="100000"/>
              <a:buFontTx/>
              <a:buNone/>
            </a:pPr>
            <a:r>
              <a:rPr lang="ru-RU" altLang="ru-RU" sz="2000" b="1" dirty="0">
                <a:solidFill>
                  <a:srgbClr val="333399"/>
                </a:solidFill>
                <a:latin typeface="Times New Roman" panose="02020603050405020304" pitchFamily="18" charset="0"/>
              </a:rPr>
              <a:t>Уважаемые жители и гости муниципального образования сельское поселение Уэлен!</a:t>
            </a:r>
          </a:p>
          <a:p>
            <a:pPr algn="ctr" eaLnBrk="1" hangingPunct="1">
              <a:spcBef>
                <a:spcPts val="500"/>
              </a:spcBef>
              <a:spcAft>
                <a:spcPct val="0"/>
              </a:spcAft>
              <a:buClrTx/>
              <a:buSzPct val="100000"/>
              <a:buFontTx/>
              <a:buNone/>
            </a:pPr>
            <a:endParaRPr lang="ru-RU" altLang="ru-RU" sz="2000" b="1" dirty="0">
              <a:solidFill>
                <a:srgbClr val="333399"/>
              </a:solidFill>
              <a:latin typeface="Times New Roman" panose="02020603050405020304" pitchFamily="18" charset="0"/>
            </a:endParaRPr>
          </a:p>
          <a:p>
            <a:pPr algn="just" eaLnBrk="1" hangingPunct="1">
              <a:spcBef>
                <a:spcPts val="400"/>
              </a:spcBef>
              <a:spcAft>
                <a:spcPct val="0"/>
              </a:spcAft>
              <a:buClrTx/>
              <a:buSzPct val="100000"/>
              <a:buFontTx/>
              <a:buNone/>
            </a:pPr>
            <a:r>
              <a:rPr lang="ru-RU" altLang="ru-RU" sz="1600" b="1" dirty="0">
                <a:solidFill>
                  <a:srgbClr val="333399"/>
                </a:solidFill>
                <a:latin typeface="Times New Roman" panose="02020603050405020304" pitchFamily="18" charset="0"/>
              </a:rPr>
              <a:t>Обращаем Ваше внимание на то, что </a:t>
            </a:r>
            <a:r>
              <a:rPr lang="ru-RU" altLang="ru-RU" sz="1600" b="1" u="sng" dirty="0">
                <a:solidFill>
                  <a:srgbClr val="333399"/>
                </a:solidFill>
                <a:latin typeface="Times New Roman" panose="02020603050405020304" pitchFamily="18" charset="0"/>
              </a:rPr>
              <a:t>бюджет для граждан на </a:t>
            </a:r>
            <a:r>
              <a:rPr lang="ru-RU" altLang="ru-RU" sz="1600" b="1" u="sng" dirty="0" smtClean="0">
                <a:solidFill>
                  <a:srgbClr val="333399"/>
                </a:solidFill>
                <a:latin typeface="Times New Roman" panose="02020603050405020304" pitchFamily="18" charset="0"/>
              </a:rPr>
              <a:t>2025 </a:t>
            </a:r>
            <a:r>
              <a:rPr lang="ru-RU" altLang="ru-RU" sz="1600" b="1" u="sng" dirty="0">
                <a:solidFill>
                  <a:srgbClr val="333399"/>
                </a:solidFill>
                <a:latin typeface="Times New Roman" panose="02020603050405020304" pitchFamily="18" charset="0"/>
              </a:rPr>
              <a:t>год составлен по проекту решения «О бюджете муниципального образования сельское поселение Уэлен на </a:t>
            </a:r>
            <a:r>
              <a:rPr lang="ru-RU" altLang="ru-RU" sz="1600" b="1" u="sng" dirty="0" smtClean="0">
                <a:solidFill>
                  <a:srgbClr val="333399"/>
                </a:solidFill>
                <a:latin typeface="Times New Roman" panose="02020603050405020304" pitchFamily="18" charset="0"/>
              </a:rPr>
              <a:t>2025 </a:t>
            </a:r>
            <a:r>
              <a:rPr lang="ru-RU" altLang="ru-RU" sz="1600" b="1" u="sng" dirty="0">
                <a:solidFill>
                  <a:srgbClr val="333399"/>
                </a:solidFill>
                <a:latin typeface="Times New Roman" panose="02020603050405020304" pitchFamily="18" charset="0"/>
              </a:rPr>
              <a:t>год»</a:t>
            </a:r>
            <a:r>
              <a:rPr lang="ru-RU" altLang="ru-RU" sz="1600" b="1" dirty="0">
                <a:solidFill>
                  <a:srgbClr val="333399"/>
                </a:solidFill>
                <a:latin typeface="Times New Roman" panose="02020603050405020304" pitchFamily="18" charset="0"/>
              </a:rPr>
              <a:t> и носит ознакомительный и осведомительный характер. </a:t>
            </a:r>
          </a:p>
          <a:p>
            <a:pPr algn="just" eaLnBrk="1" hangingPunct="1">
              <a:spcBef>
                <a:spcPts val="400"/>
              </a:spcBef>
              <a:spcAft>
                <a:spcPct val="0"/>
              </a:spcAft>
              <a:buClrTx/>
              <a:buSzPct val="100000"/>
              <a:buFontTx/>
              <a:buNone/>
            </a:pPr>
            <a:r>
              <a:rPr lang="ru-RU" altLang="ru-RU" sz="1600" b="1" dirty="0">
                <a:solidFill>
                  <a:srgbClr val="333399"/>
                </a:solidFill>
                <a:latin typeface="Times New Roman" panose="02020603050405020304" pitchFamily="18" charset="0"/>
              </a:rPr>
              <a:t>Окончательный вариант бюджета муниципального образования сельское поселение Уэлен на </a:t>
            </a:r>
            <a:r>
              <a:rPr lang="ru-RU" altLang="ru-RU" sz="1600" b="1" dirty="0" smtClean="0">
                <a:solidFill>
                  <a:srgbClr val="333399"/>
                </a:solidFill>
                <a:latin typeface="Times New Roman" panose="02020603050405020304" pitchFamily="18" charset="0"/>
              </a:rPr>
              <a:t>2025 </a:t>
            </a:r>
            <a:r>
              <a:rPr lang="ru-RU" altLang="ru-RU" sz="1600" b="1" dirty="0">
                <a:solidFill>
                  <a:srgbClr val="333399"/>
                </a:solidFill>
                <a:latin typeface="Times New Roman" panose="02020603050405020304" pitchFamily="18" charset="0"/>
              </a:rPr>
              <a:t>год будет утвержден решением Совета депутатов муниципального образования сельское поселение Уэлен, после соблюдения всех процедур по рассмотрению и принятию бюджета.</a:t>
            </a:r>
          </a:p>
          <a:p>
            <a:pPr algn="just" eaLnBrk="1" hangingPunct="1">
              <a:spcBef>
                <a:spcPts val="400"/>
              </a:spcBef>
              <a:spcAft>
                <a:spcPct val="0"/>
              </a:spcAft>
              <a:buClrTx/>
              <a:buSzPct val="100000"/>
              <a:buFontTx/>
              <a:buNone/>
            </a:pPr>
            <a:r>
              <a:rPr lang="ru-RU" altLang="ru-RU" sz="1600" b="1" dirty="0">
                <a:solidFill>
                  <a:srgbClr val="333399"/>
                </a:solidFill>
                <a:latin typeface="Times New Roman" panose="02020603050405020304" pitchFamily="18" charset="0"/>
              </a:rPr>
              <a:t>С решением Совета депутатов муниципального образования сельское поселение Уэлен «О бюджете муниципального образования сельское поселение Уэлен на </a:t>
            </a:r>
            <a:r>
              <a:rPr lang="ru-RU" altLang="ru-RU" sz="1600" b="1" dirty="0" smtClean="0">
                <a:solidFill>
                  <a:srgbClr val="333399"/>
                </a:solidFill>
                <a:latin typeface="Times New Roman" panose="02020603050405020304" pitchFamily="18" charset="0"/>
              </a:rPr>
              <a:t>2025 </a:t>
            </a:r>
            <a:r>
              <a:rPr lang="ru-RU" altLang="ru-RU" sz="1600" b="1" dirty="0">
                <a:solidFill>
                  <a:srgbClr val="333399"/>
                </a:solidFill>
                <a:latin typeface="Times New Roman" panose="02020603050405020304" pitchFamily="18" charset="0"/>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latin typeface="Times New Roman" panose="02020603050405020304" pitchFamily="18" charset="0"/>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1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79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49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3D1AB6B0-E6C3-47BA-9363-FCB9B1CFC63E}"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3</a:t>
            </a:fld>
            <a:endParaRPr lang="ru-RU" altLang="ru-RU" sz="1400">
              <a:solidFill>
                <a:srgbClr val="000000"/>
              </a:solidFill>
              <a:latin typeface="Times New Roman" panose="02020603050405020304" pitchFamily="18" charset="0"/>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БЮДЖЕТ</a:t>
            </a:r>
            <a:r>
              <a:rPr lang="ru-RU" altLang="ru-RU" sz="1500" b="1">
                <a:solidFill>
                  <a:srgbClr val="000000"/>
                </a:solidFill>
                <a:latin typeface="Times New Roman" panose="02020603050405020304" pitchFamily="18" charset="0"/>
              </a:rPr>
              <a:t> </a:t>
            </a:r>
            <a:r>
              <a:rPr lang="ru-RU" altLang="ru-RU" sz="1500" b="1">
                <a:solidFill>
                  <a:srgbClr val="333399"/>
                </a:solidFill>
                <a:latin typeface="Times New Roman" panose="02020603050405020304" pitchFamily="18" charset="0"/>
              </a:rPr>
              <a:t>(от старонормандского </a:t>
            </a:r>
            <a:r>
              <a:rPr lang="en-US" altLang="ru-RU" sz="1500" b="1">
                <a:solidFill>
                  <a:srgbClr val="333399"/>
                </a:solidFill>
                <a:latin typeface="Times New Roman" panose="02020603050405020304" pitchFamily="18" charset="0"/>
              </a:rPr>
              <a:t>bougette </a:t>
            </a:r>
            <a:r>
              <a:rPr lang="ru-RU" altLang="ru-RU" sz="1500" b="1">
                <a:solidFill>
                  <a:srgbClr val="333399"/>
                </a:solidFill>
                <a:latin typeface="Times New Roman" panose="02020603050405020304" pitchFamily="18" charset="0"/>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ДОХОДЫ</a:t>
            </a:r>
          </a:p>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РАСХОДЫ</a:t>
            </a:r>
          </a:p>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превышение доходов над расходами образует положительный остаток бюджета</a:t>
            </a:r>
            <a:r>
              <a:rPr lang="ru-RU" altLang="ru-RU" sz="1600" b="1">
                <a:solidFill>
                  <a:srgbClr val="333399"/>
                </a:solidFill>
                <a:latin typeface="Times New Roman" panose="02020603050405020304" pitchFamily="18" charset="0"/>
              </a:rPr>
              <a:t> </a:t>
            </a:r>
          </a:p>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если расходная часть бюджета превышает доходную, то бюджет формируется с</a:t>
            </a:r>
          </a:p>
          <a:p>
            <a:pPr algn="ctr" eaLnBrk="1" hangingPunct="1">
              <a:spcBef>
                <a:spcPct val="0"/>
              </a:spcBef>
              <a:spcAft>
                <a:spcPct val="0"/>
              </a:spcAft>
              <a:buClrTx/>
              <a:buSzPct val="100000"/>
              <a:buFontTx/>
              <a:buNone/>
            </a:pPr>
            <a:r>
              <a:rPr lang="ru-RU" altLang="ru-RU" sz="1600" b="1">
                <a:solidFill>
                  <a:srgbClr val="FF3300"/>
                </a:solidFill>
                <a:latin typeface="Times New Roman" panose="02020603050405020304" pitchFamily="18" charset="0"/>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500" b="1">
                <a:solidFill>
                  <a:srgbClr val="333399"/>
                </a:solidFill>
                <a:latin typeface="Times New Roman" panose="02020603050405020304" pitchFamily="18" charset="0"/>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E9CC81B9-ABC1-43A0-ABBB-5591624819AB}"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4</a:t>
            </a:fld>
            <a:endParaRPr lang="ru-RU" altLang="ru-RU" sz="1400">
              <a:solidFill>
                <a:srgbClr val="000000"/>
              </a:solidFill>
              <a:latin typeface="Times New Roman" panose="02020603050405020304" pitchFamily="18" charset="0"/>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333399"/>
                </a:solidFill>
                <a:latin typeface="Times New Roman" panose="02020603050405020304" pitchFamily="18" charset="0"/>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dirty="0">
                <a:solidFill>
                  <a:srgbClr val="333399"/>
                </a:solidFill>
                <a:latin typeface="Times New Roman" panose="02020603050405020304" pitchFamily="18" charset="0"/>
              </a:rPr>
              <a:t>Прогноз социально-экономического развития муниципального образования сельское поселение Уэлен на </a:t>
            </a:r>
            <a:r>
              <a:rPr lang="ru-RU" altLang="ru-RU" sz="1600" b="1" dirty="0" smtClean="0">
                <a:solidFill>
                  <a:srgbClr val="333399"/>
                </a:solidFill>
                <a:latin typeface="Times New Roman" panose="02020603050405020304" pitchFamily="18" charset="0"/>
              </a:rPr>
              <a:t>2025-2027 </a:t>
            </a:r>
            <a:r>
              <a:rPr lang="ru-RU" altLang="ru-RU" sz="1600" b="1" dirty="0">
                <a:solidFill>
                  <a:srgbClr val="333399"/>
                </a:solidFill>
                <a:latin typeface="Times New Roman" panose="02020603050405020304" pitchFamily="18" charset="0"/>
              </a:rPr>
              <a:t>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dirty="0">
                <a:solidFill>
                  <a:srgbClr val="333399"/>
                </a:solidFill>
                <a:latin typeface="Times New Roman" panose="02020603050405020304" pitchFamily="18" charset="0"/>
              </a:rPr>
              <a:t>Основные направления бюджетной и налоговой политики муниципального образования сельское поселение Уэлен на </a:t>
            </a:r>
            <a:r>
              <a:rPr lang="ru-RU" altLang="ru-RU" sz="1600" b="1" dirty="0" smtClean="0">
                <a:solidFill>
                  <a:srgbClr val="333399"/>
                </a:solidFill>
                <a:latin typeface="Times New Roman" panose="02020603050405020304" pitchFamily="18" charset="0"/>
              </a:rPr>
              <a:t>2025-2027 </a:t>
            </a:r>
            <a:r>
              <a:rPr lang="ru-RU" altLang="ru-RU" sz="1600" b="1" dirty="0">
                <a:solidFill>
                  <a:srgbClr val="333399"/>
                </a:solidFill>
                <a:latin typeface="Times New Roman" panose="02020603050405020304" pitchFamily="18" charset="0"/>
              </a:rPr>
              <a:t>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9C9B4CB3-0212-4C51-972A-08C1865E1C36}"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5</a:t>
            </a:fld>
            <a:endParaRPr lang="ru-RU" altLang="ru-RU" sz="1400">
              <a:solidFill>
                <a:srgbClr val="000000"/>
              </a:solidFill>
              <a:latin typeface="Times New Roman" panose="02020603050405020304" pitchFamily="18" charset="0"/>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569913" algn="l"/>
                <a:tab pos="1484313" algn="l"/>
                <a:tab pos="2398713" algn="l"/>
                <a:tab pos="3313113" algn="l"/>
                <a:tab pos="4227513" algn="l"/>
                <a:tab pos="5141913" algn="l"/>
                <a:tab pos="6056313" algn="l"/>
                <a:tab pos="6970713" algn="l"/>
                <a:tab pos="7885113" algn="l"/>
                <a:tab pos="8799513" algn="l"/>
                <a:tab pos="9713913" algn="l"/>
              </a:tabLst>
              <a:defRPr sz="1400">
                <a:solidFill>
                  <a:srgbClr val="404040"/>
                </a:solidFill>
                <a:latin typeface="Trebuchet MS" panose="020B0603020202020204" pitchFamily="34" charset="0"/>
              </a:defRPr>
            </a:lvl9pPr>
          </a:lstStyle>
          <a:p>
            <a:pPr algn="just" eaLnBrk="1" hangingPunct="1">
              <a:lnSpc>
                <a:spcPct val="80000"/>
              </a:lnSpc>
              <a:spcBef>
                <a:spcPts val="400"/>
              </a:spcBef>
              <a:spcAft>
                <a:spcPct val="0"/>
              </a:spcAft>
              <a:buClrTx/>
              <a:buSzPct val="100000"/>
              <a:buFontTx/>
              <a:buNone/>
            </a:pPr>
            <a:r>
              <a:rPr lang="ru-RU" altLang="ru-RU" sz="1600" b="1">
                <a:solidFill>
                  <a:srgbClr val="333399"/>
                </a:solidFill>
                <a:latin typeface="Times New Roman" panose="02020603050405020304" pitchFamily="18" charset="0"/>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a:solidFill>
                  <a:srgbClr val="333399"/>
                </a:solidFill>
                <a:latin typeface="Times New Roman" panose="02020603050405020304" pitchFamily="18" charset="0"/>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i="1">
                <a:solidFill>
                  <a:srgbClr val="333399"/>
                </a:solidFill>
                <a:latin typeface="Times New Roman" panose="02020603050405020304" pitchFamily="18" charset="0"/>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400" b="1" i="1">
                <a:solidFill>
                  <a:srgbClr val="333399"/>
                </a:solidFill>
                <a:latin typeface="Times New Roman" panose="02020603050405020304" pitchFamily="18" charset="0"/>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71183AA8-9EA6-4073-8DBC-4838897A1F7C}"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6</a:t>
            </a:fld>
            <a:endParaRPr lang="ru-RU" altLang="ru-RU" sz="1400">
              <a:solidFill>
                <a:srgbClr val="000000"/>
              </a:solidFill>
              <a:latin typeface="Times New Roman" panose="02020603050405020304" pitchFamily="18" charset="0"/>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333399"/>
                </a:solidFill>
                <a:latin typeface="Times New Roman" panose="02020603050405020304" pitchFamily="18" charset="0"/>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1600" b="1">
                <a:solidFill>
                  <a:srgbClr val="333399"/>
                </a:solidFill>
                <a:latin typeface="Times New Roman" panose="02020603050405020304" pitchFamily="18" charset="0"/>
              </a:rPr>
              <a:t>Обеспечение сбалансированности бюджета муниципального образования сельское поселение Уэлен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sz="2400" b="1">
                <a:solidFill>
                  <a:srgbClr val="333399"/>
                </a:solidFill>
                <a:latin typeface="Times New Roman" panose="02020603050405020304" pitchFamily="18" charset="0"/>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 typeface="Times New Roman" panose="02020603050405020304" pitchFamily="18" charset="0"/>
              <a:buNone/>
            </a:pPr>
            <a:r>
              <a:rPr lang="ru-RU" altLang="ru-RU" sz="2400" b="1">
                <a:solidFill>
                  <a:srgbClr val="333399"/>
                </a:solidFill>
                <a:latin typeface="Times New Roman" panose="02020603050405020304" pitchFamily="18" charset="0"/>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ctr" eaLnBrk="1" hangingPunct="1">
              <a:spcBef>
                <a:spcPct val="0"/>
              </a:spcBef>
              <a:spcAft>
                <a:spcPct val="0"/>
              </a:spcAft>
              <a:buClrTx/>
              <a:buSzPct val="100000"/>
              <a:buFontTx/>
              <a:buNone/>
            </a:pPr>
            <a:r>
              <a:rPr lang="ru-RU" altLang="ru-RU" b="1" dirty="0">
                <a:solidFill>
                  <a:srgbClr val="333399"/>
                </a:solidFill>
                <a:latin typeface="Bookman Old Style" panose="02050604050505020204" pitchFamily="18" charset="0"/>
              </a:rPr>
              <a:t>Проект бюджета на </a:t>
            </a:r>
            <a:r>
              <a:rPr lang="ru-RU" altLang="ru-RU" b="1" dirty="0" smtClean="0">
                <a:solidFill>
                  <a:srgbClr val="333399"/>
                </a:solidFill>
                <a:latin typeface="Bookman Old Style" panose="02050604050505020204" pitchFamily="18" charset="0"/>
              </a:rPr>
              <a:t>2025 </a:t>
            </a:r>
            <a:r>
              <a:rPr lang="ru-RU" altLang="ru-RU" b="1" dirty="0">
                <a:solidFill>
                  <a:srgbClr val="333399"/>
                </a:solidFill>
                <a:latin typeface="Bookman Old Style" panose="02050604050505020204" pitchFamily="18" charset="0"/>
              </a:rPr>
              <a:t>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483" name="Group 85"/>
          <p:cNvGrpSpPr>
            <a:grpSpLocks/>
          </p:cNvGrpSpPr>
          <p:nvPr/>
        </p:nvGrpSpPr>
        <p:grpSpPr bwMode="auto">
          <a:xfrm>
            <a:off x="209550" y="222250"/>
            <a:ext cx="9305925" cy="5607050"/>
            <a:chOff x="68" y="73"/>
            <a:chExt cx="5155" cy="3253"/>
          </a:xfrm>
        </p:grpSpPr>
        <p:sp>
          <p:nvSpPr>
            <p:cNvPr id="20485"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20486"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Уэлен </a:t>
              </a:r>
              <a:r>
                <a:rPr lang="ru-RU" altLang="ru-RU" sz="1200" b="1"/>
                <a:t>в </a:t>
              </a:r>
              <a:r>
                <a:rPr lang="ru-RU" altLang="ru-RU" sz="1200" b="1" smtClean="0"/>
                <a:t>2025 </a:t>
              </a:r>
              <a:r>
                <a:rPr lang="ru-RU" altLang="ru-RU" sz="1200" b="1" dirty="0"/>
                <a:t>году</a:t>
              </a:r>
              <a:endParaRPr lang="ru-RU" altLang="ru-RU" sz="1400" b="1" dirty="0"/>
            </a:p>
          </p:txBody>
        </p:sp>
        <p:sp>
          <p:nvSpPr>
            <p:cNvPr id="20487"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20488"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20489"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20490"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20491"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Уэлен,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20492"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3"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4"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5"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6"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7"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8"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20484"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E5909732-0D6A-48BD-B904-55FA9A14ACE5}"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7227C591-A9C4-4000-A3D2-13A5536ABD49}"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8</a:t>
            </a:fld>
            <a:endParaRPr lang="ru-RU" altLang="ru-RU" sz="1400">
              <a:solidFill>
                <a:srgbClr val="000000"/>
              </a:solidFill>
              <a:latin typeface="Times New Roman" panose="02020603050405020304" pitchFamily="18" charset="0"/>
            </a:endParaRPr>
          </a:p>
        </p:txBody>
      </p:sp>
      <p:sp>
        <p:nvSpPr>
          <p:cNvPr id="16386"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Уэлен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 плановый период </a:t>
            </a:r>
            <a:r>
              <a:rPr lang="ru-RU" altLang="ru-RU" sz="2000" b="1" dirty="0" smtClean="0">
                <a:solidFill>
                  <a:srgbClr val="333399"/>
                </a:solidFill>
                <a:latin typeface="Bookman Old Style" panose="02050604050505020204" pitchFamily="18" charset="0"/>
              </a:rPr>
              <a:t>2026 </a:t>
            </a:r>
            <a:r>
              <a:rPr lang="ru-RU" altLang="ru-RU" sz="2000" b="1" dirty="0">
                <a:solidFill>
                  <a:srgbClr val="333399"/>
                </a:solidFill>
                <a:latin typeface="Bookman Old Style" panose="02050604050505020204" pitchFamily="18" charset="0"/>
              </a:rPr>
              <a:t>и </a:t>
            </a:r>
            <a:r>
              <a:rPr lang="ru-RU" altLang="ru-RU" sz="2000" b="1" dirty="0" smtClean="0">
                <a:solidFill>
                  <a:srgbClr val="333399"/>
                </a:solidFill>
                <a:latin typeface="Bookman Old Style" panose="02050604050505020204" pitchFamily="18" charset="0"/>
              </a:rPr>
              <a:t>2027 </a:t>
            </a:r>
            <a:r>
              <a:rPr lang="ru-RU" altLang="ru-RU" sz="2000" b="1" dirty="0">
                <a:solidFill>
                  <a:srgbClr val="333399"/>
                </a:solidFill>
                <a:latin typeface="Bookman Old Style" panose="02050604050505020204" pitchFamily="18" charset="0"/>
              </a:rPr>
              <a:t>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2600891960"/>
              </p:ext>
            </p:extLst>
          </p:nvPr>
        </p:nvGraphicFramePr>
        <p:xfrm>
          <a:off x="417290" y="1268761"/>
          <a:ext cx="9217024" cy="4976459"/>
        </p:xfrm>
        <a:graphic>
          <a:graphicData uri="http://schemas.openxmlformats.org/drawingml/2006/table">
            <a:tbl>
              <a:tblPr/>
              <a:tblGrid>
                <a:gridCol w="3288189">
                  <a:extLst>
                    <a:ext uri="{9D8B030D-6E8A-4147-A177-3AD203B41FA5}">
                      <a16:colId xmlns:a16="http://schemas.microsoft.com/office/drawing/2014/main" xmlns="" val="20000"/>
                    </a:ext>
                  </a:extLst>
                </a:gridCol>
                <a:gridCol w="1000753">
                  <a:extLst>
                    <a:ext uri="{9D8B030D-6E8A-4147-A177-3AD203B41FA5}">
                      <a16:colId xmlns:a16="http://schemas.microsoft.com/office/drawing/2014/main" xmlns="" val="20001"/>
                    </a:ext>
                  </a:extLst>
                </a:gridCol>
                <a:gridCol w="740053">
                  <a:extLst>
                    <a:ext uri="{9D8B030D-6E8A-4147-A177-3AD203B41FA5}">
                      <a16:colId xmlns:a16="http://schemas.microsoft.com/office/drawing/2014/main" xmlns="" val="20002"/>
                    </a:ext>
                  </a:extLst>
                </a:gridCol>
                <a:gridCol w="765283">
                  <a:extLst>
                    <a:ext uri="{9D8B030D-6E8A-4147-A177-3AD203B41FA5}">
                      <a16:colId xmlns:a16="http://schemas.microsoft.com/office/drawing/2014/main" xmlns="" val="20003"/>
                    </a:ext>
                  </a:extLst>
                </a:gridCol>
                <a:gridCol w="773692">
                  <a:extLst>
                    <a:ext uri="{9D8B030D-6E8A-4147-A177-3AD203B41FA5}">
                      <a16:colId xmlns:a16="http://schemas.microsoft.com/office/drawing/2014/main" xmlns="" val="20004"/>
                    </a:ext>
                  </a:extLst>
                </a:gridCol>
                <a:gridCol w="866197">
                  <a:extLst>
                    <a:ext uri="{9D8B030D-6E8A-4147-A177-3AD203B41FA5}">
                      <a16:colId xmlns:a16="http://schemas.microsoft.com/office/drawing/2014/main" xmlns="" val="20005"/>
                    </a:ext>
                  </a:extLst>
                </a:gridCol>
                <a:gridCol w="908248">
                  <a:extLst>
                    <a:ext uri="{9D8B030D-6E8A-4147-A177-3AD203B41FA5}">
                      <a16:colId xmlns:a16="http://schemas.microsoft.com/office/drawing/2014/main" xmlns="" val="20006"/>
                    </a:ext>
                  </a:extLst>
                </a:gridCol>
                <a:gridCol w="874609">
                  <a:extLst>
                    <a:ext uri="{9D8B030D-6E8A-4147-A177-3AD203B41FA5}">
                      <a16:colId xmlns:a16="http://schemas.microsoft.com/office/drawing/2014/main" xmlns="" val="20007"/>
                    </a:ext>
                  </a:extLst>
                </a:gridCol>
              </a:tblGrid>
              <a:tr h="225857">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225857">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25857">
                <a:tc>
                  <a:txBody>
                    <a:bodyPr/>
                    <a:lstStyle/>
                    <a:p>
                      <a:pPr algn="ctr" fontAlgn="ctr"/>
                      <a:r>
                        <a:rPr lang="ru-RU" sz="1000" b="1" i="0" u="none" strike="noStrike">
                          <a:solidFill>
                            <a:schemeClr val="accent1">
                              <a:lumMod val="75000"/>
                            </a:schemeClr>
                          </a:solidFill>
                          <a:effectLst/>
                          <a:latin typeface="Times New Roman"/>
                        </a:rPr>
                        <a:t>  Демографические показатели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7">
                  <a:txBody>
                    <a:bodyPr/>
                    <a:lstStyle/>
                    <a:p>
                      <a:pPr algn="ctr" fontAlgn="ctr"/>
                      <a:r>
                        <a:rPr lang="ru-RU" sz="10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2"/>
                  </a:ext>
                </a:extLst>
              </a:tr>
              <a:tr h="451717">
                <a:tc>
                  <a:txBody>
                    <a:bodyPr/>
                    <a:lstStyle/>
                    <a:p>
                      <a:pPr algn="l" fontAlgn="ctr"/>
                      <a:r>
                        <a:rPr lang="ru-RU" sz="1000" b="0" i="0" u="none" strike="noStrike">
                          <a:solidFill>
                            <a:schemeClr val="accent1">
                              <a:lumMod val="75000"/>
                            </a:schemeClr>
                          </a:solidFill>
                          <a:effectLst/>
                          <a:latin typeface="Times New Roman"/>
                        </a:rPr>
                        <a:t>Численность постоянного населения (среднегодовая)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accent1">
                              <a:lumMod val="75000"/>
                            </a:schemeClr>
                          </a:solidFill>
                          <a:effectLst/>
                          <a:latin typeface="Times New Roman"/>
                        </a:rPr>
                        <a:t>0,7</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129288">
                <a:tc>
                  <a:txBody>
                    <a:bodyPr/>
                    <a:lstStyle/>
                    <a:p>
                      <a:pPr algn="just" fontAlgn="ctr"/>
                      <a:r>
                        <a:rPr lang="ru-RU" sz="10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тыс. 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21492,3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26077,5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25857">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105,2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121,3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677575">
                <a:tc>
                  <a:txBody>
                    <a:bodyPr/>
                    <a:lstStyle/>
                    <a:p>
                      <a:pPr algn="just" fontAlgn="ctr"/>
                      <a:r>
                        <a:rPr lang="ru-RU" sz="1000" b="0" i="0" u="none" strike="noStrike" dirty="0">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тыс. 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24492,3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26077,5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23784,9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25857">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133,9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121,3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25857">
                <a:tc>
                  <a:txBody>
                    <a:bodyPr/>
                    <a:lstStyle/>
                    <a:p>
                      <a:pPr algn="ctr" fontAlgn="ctr"/>
                      <a:r>
                        <a:rPr lang="ru-RU" sz="1000" b="1" i="0" u="none" strike="noStrike" dirty="0">
                          <a:solidFill>
                            <a:schemeClr val="accent1">
                              <a:lumMod val="75000"/>
                            </a:schemeClr>
                          </a:solidFill>
                          <a:effectLst/>
                          <a:latin typeface="Times New Roman"/>
                        </a:rPr>
                        <a:t>   Рынок товаров и услуг</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225857">
                <a:tc>
                  <a:txBody>
                    <a:bodyPr/>
                    <a:lstStyle/>
                    <a:p>
                      <a:pPr algn="l" fontAlgn="ctr"/>
                      <a:r>
                        <a:rPr lang="ru-RU" sz="1000" b="0" i="0" u="none" strike="noStrike">
                          <a:solidFill>
                            <a:schemeClr val="accent1">
                              <a:lumMod val="75000"/>
                            </a:schemeClr>
                          </a:solidFill>
                          <a:effectLst/>
                          <a:latin typeface="Times New Roman"/>
                        </a:rPr>
                        <a:t>Объем платных услуг населению - </a:t>
                      </a:r>
                      <a:r>
                        <a:rPr lang="ru-RU" sz="1000" b="1" i="0" u="none" strike="noStrike">
                          <a:solidFill>
                            <a:schemeClr val="accent1">
                              <a:lumMod val="75000"/>
                            </a:schemeClr>
                          </a:solidFill>
                          <a:effectLst/>
                          <a:latin typeface="Times New Roman"/>
                        </a:rPr>
                        <a:t>всего</a:t>
                      </a:r>
                      <a:endParaRPr lang="ru-RU" sz="1000" b="0" i="0" u="none" strike="noStrike">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тыс. 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12759,4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12906,7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12833,1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12833,1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12833,1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12833,1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463972">
                <a:tc>
                  <a:txBody>
                    <a:bodyPr/>
                    <a:lstStyle/>
                    <a:p>
                      <a:pPr algn="l" fontAlgn="ctr"/>
                      <a:r>
                        <a:rPr lang="ru-RU" sz="1000" b="0" i="0" u="none" strike="noStrike">
                          <a:solidFill>
                            <a:schemeClr val="accent1">
                              <a:lumMod val="75000"/>
                            </a:schemeClr>
                          </a:solidFill>
                          <a:effectLst/>
                          <a:latin typeface="Times New Roman"/>
                        </a:rPr>
                        <a:t>Бытовые услуги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тыс. 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2049,3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2178,2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2113,7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2113,7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2113,7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2113,7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336454">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ru-RU" sz="1000" b="0" i="0" u="none" strike="noStrike" dirty="0">
                          <a:solidFill>
                            <a:schemeClr val="accent1">
                              <a:lumMod val="75000"/>
                            </a:schemeClr>
                          </a:solidFill>
                          <a:effectLst/>
                          <a:latin typeface="Times New Roman"/>
                        </a:rPr>
                        <a:t>Коммунальные, жилищные  услуги</a:t>
                      </a:r>
                    </a:p>
                    <a:p>
                      <a:pPr algn="l" fontAlgn="ctr"/>
                      <a:endParaRPr lang="ru-RU" sz="1000" b="0"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000" b="0" i="0" u="none" strike="noStrike" dirty="0">
                        <a:solidFill>
                          <a:schemeClr val="bg2">
                            <a:lumMod val="2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10710,1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 </a:t>
                      </a:r>
                      <a:r>
                        <a:rPr lang="ru-RU" sz="1200" b="0" i="0" u="none" strike="noStrike" dirty="0" smtClean="0">
                          <a:solidFill>
                            <a:schemeClr val="bg2">
                              <a:lumMod val="25000"/>
                            </a:schemeClr>
                          </a:solidFill>
                          <a:effectLst/>
                          <a:latin typeface="Times New Roman" panose="02020603050405020304" pitchFamily="18" charset="0"/>
                        </a:rPr>
                        <a:t>728,6</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10719,3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336454">
                <a:tc>
                  <a:txBody>
                    <a:bodyPr/>
                    <a:lstStyle/>
                    <a:p>
                      <a:pPr algn="ctr" fontAlgn="ctr"/>
                      <a:r>
                        <a:rPr lang="ru-RU" sz="1000" b="0" i="0" u="none" strike="noStrike" dirty="0">
                          <a:solidFill>
                            <a:schemeClr val="accent1">
                              <a:lumMod val="75000"/>
                            </a:schemeClr>
                          </a:solidFill>
                          <a:effectLst/>
                          <a:latin typeface="Times New Roman"/>
                        </a:rPr>
                        <a:t>% к предыдущему году</a:t>
                      </a:r>
                    </a:p>
                    <a:p>
                      <a:pPr algn="ctr" fontAlgn="ctr"/>
                      <a:endParaRPr lang="ru-RU" sz="1000" b="0" i="0" u="none" strike="noStrike" dirty="0">
                        <a:solidFill>
                          <a:schemeClr val="accent1">
                            <a:lumMod val="75000"/>
                          </a:schemeClr>
                        </a:solidFill>
                        <a:effectLst/>
                        <a:latin typeface="Times New Roman"/>
                      </a:endParaRP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bg2">
                              <a:lumMod val="2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99,4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5"/>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200">
                <a:solidFill>
                  <a:srgbClr val="404040"/>
                </a:solidFill>
                <a:latin typeface="Trebuchet MS" panose="020B0603020202020204" pitchFamily="34" charset="0"/>
              </a:defRPr>
            </a:lvl1pPr>
            <a:lvl2pPr marL="547688"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404040"/>
                </a:solidFill>
                <a:latin typeface="Trebuchet MS" panose="020B0603020202020204" pitchFamily="34" charset="0"/>
              </a:defRPr>
            </a:lvl2pPr>
            <a:lvl3pPr marL="822325"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404040"/>
                </a:solidFill>
                <a:latin typeface="Trebuchet MS" panose="020B0603020202020204" pitchFamily="34" charset="0"/>
              </a:defRPr>
            </a:lvl3pPr>
            <a:lvl4pPr marL="10969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4pPr>
            <a:lvl5pPr marL="1389063" indent="-182563">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5pPr>
            <a:lvl6pPr marL="18462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6pPr>
            <a:lvl7pPr marL="23034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7pPr>
            <a:lvl8pPr marL="27606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8pPr>
            <a:lvl9pPr marL="3217863" indent="-182563" defTabSz="449263" eaLnBrk="0" fontAlgn="base" hangingPunct="0">
              <a:spcBef>
                <a:spcPct val="20000"/>
              </a:spcBef>
              <a:spcAft>
                <a:spcPts val="300"/>
              </a:spcAft>
              <a:buClr>
                <a:srgbClr val="C3260C"/>
              </a:buClr>
              <a:buSzPct val="130000"/>
              <a:buFont typeface="Georgia" panose="02040502050405020303"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9pPr>
          </a:lstStyle>
          <a:p>
            <a:pPr algn="r" eaLnBrk="1" hangingPunct="1">
              <a:spcBef>
                <a:spcPct val="0"/>
              </a:spcBef>
              <a:spcAft>
                <a:spcPct val="0"/>
              </a:spcAft>
              <a:buClrTx/>
              <a:buSzPct val="100000"/>
              <a:buFontTx/>
              <a:buNone/>
            </a:pPr>
            <a:fld id="{6F1A1F7D-97D7-45D1-8D24-6869E586A543}" type="slidenum">
              <a:rPr lang="ru-RU" altLang="ru-RU" sz="1400">
                <a:solidFill>
                  <a:srgbClr val="000000"/>
                </a:solidFill>
                <a:latin typeface="Times New Roman" panose="02020603050405020304" pitchFamily="18" charset="0"/>
              </a:rPr>
              <a:pPr algn="r" eaLnBrk="1" hangingPunct="1">
                <a:spcBef>
                  <a:spcPct val="0"/>
                </a:spcBef>
                <a:spcAft>
                  <a:spcPct val="0"/>
                </a:spcAft>
                <a:buClrTx/>
                <a:buSzPct val="100000"/>
                <a:buFontTx/>
                <a:buNone/>
              </a:pPr>
              <a:t>9</a:t>
            </a:fld>
            <a:endParaRPr lang="ru-RU" altLang="ru-RU" sz="1400">
              <a:solidFill>
                <a:srgbClr val="000000"/>
              </a:solidFill>
              <a:latin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557189763"/>
              </p:ext>
            </p:extLst>
          </p:nvPr>
        </p:nvGraphicFramePr>
        <p:xfrm>
          <a:off x="488950" y="404813"/>
          <a:ext cx="8921751" cy="5840412"/>
        </p:xfrm>
        <a:graphic>
          <a:graphicData uri="http://schemas.openxmlformats.org/drawingml/2006/table">
            <a:tbl>
              <a:tblPr/>
              <a:tblGrid>
                <a:gridCol w="3182851">
                  <a:extLst>
                    <a:ext uri="{9D8B030D-6E8A-4147-A177-3AD203B41FA5}">
                      <a16:colId xmlns:a16="http://schemas.microsoft.com/office/drawing/2014/main" xmlns="" val="20000"/>
                    </a:ext>
                  </a:extLst>
                </a:gridCol>
                <a:gridCol w="968693">
                  <a:extLst>
                    <a:ext uri="{9D8B030D-6E8A-4147-A177-3AD203B41FA5}">
                      <a16:colId xmlns:a16="http://schemas.microsoft.com/office/drawing/2014/main" xmlns="" val="20001"/>
                    </a:ext>
                  </a:extLst>
                </a:gridCol>
                <a:gridCol w="745348">
                  <a:extLst>
                    <a:ext uri="{9D8B030D-6E8A-4147-A177-3AD203B41FA5}">
                      <a16:colId xmlns:a16="http://schemas.microsoft.com/office/drawing/2014/main" xmlns="" val="20002"/>
                    </a:ext>
                  </a:extLst>
                </a:gridCol>
                <a:gridCol w="720080">
                  <a:extLst>
                    <a:ext uri="{9D8B030D-6E8A-4147-A177-3AD203B41FA5}">
                      <a16:colId xmlns:a16="http://schemas.microsoft.com/office/drawing/2014/main" xmlns="" val="20003"/>
                    </a:ext>
                  </a:extLst>
                </a:gridCol>
                <a:gridCol w="648072">
                  <a:extLst>
                    <a:ext uri="{9D8B030D-6E8A-4147-A177-3AD203B41FA5}">
                      <a16:colId xmlns:a16="http://schemas.microsoft.com/office/drawing/2014/main" xmlns="" val="20004"/>
                    </a:ext>
                  </a:extLst>
                </a:gridCol>
                <a:gridCol w="930968">
                  <a:extLst>
                    <a:ext uri="{9D8B030D-6E8A-4147-A177-3AD203B41FA5}">
                      <a16:colId xmlns:a16="http://schemas.microsoft.com/office/drawing/2014/main" xmlns="" val="20005"/>
                    </a:ext>
                  </a:extLst>
                </a:gridCol>
                <a:gridCol w="879150">
                  <a:extLst>
                    <a:ext uri="{9D8B030D-6E8A-4147-A177-3AD203B41FA5}">
                      <a16:colId xmlns:a16="http://schemas.microsoft.com/office/drawing/2014/main" xmlns="" val="20006"/>
                    </a:ext>
                  </a:extLst>
                </a:gridCol>
                <a:gridCol w="846589">
                  <a:extLst>
                    <a:ext uri="{9D8B030D-6E8A-4147-A177-3AD203B41FA5}">
                      <a16:colId xmlns:a16="http://schemas.microsoft.com/office/drawing/2014/main" xmlns="" val="20007"/>
                    </a:ext>
                  </a:extLst>
                </a:gridCol>
              </a:tblGrid>
              <a:tr h="208586">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208586">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08586">
                <a:tc>
                  <a:txBody>
                    <a:bodyPr/>
                    <a:lstStyle/>
                    <a:p>
                      <a:pPr algn="ctr" fontAlgn="ctr"/>
                      <a:r>
                        <a:rPr lang="ru-RU" sz="1000" b="1" i="0" u="none" strike="noStrike">
                          <a:solidFill>
                            <a:schemeClr val="accent1">
                              <a:lumMod val="75000"/>
                            </a:schemeClr>
                          </a:solidFill>
                          <a:effectLst/>
                          <a:latin typeface="Times New Roman"/>
                        </a:rPr>
                        <a:t>  Денежные доходы и расходы населения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625758">
                <a:tc>
                  <a:txBody>
                    <a:bodyPr/>
                    <a:lstStyle/>
                    <a:p>
                      <a:pPr algn="just" fontAlgn="ctr"/>
                      <a:r>
                        <a:rPr lang="ru-RU" sz="10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25452,59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26540,67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29035,11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08586">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104,27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109,40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103,32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417172">
                <a:tc>
                  <a:txBody>
                    <a:bodyPr/>
                    <a:lstStyle/>
                    <a:p>
                      <a:pPr algn="just" fontAlgn="ctr"/>
                      <a:r>
                        <a:rPr lang="ru-RU" sz="10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31736,0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35938,0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a:t>
                      </a:r>
                      <a:r>
                        <a:rPr lang="ru-RU" sz="1200" b="0" i="0" u="none" strike="noStrike" dirty="0">
                          <a:solidFill>
                            <a:schemeClr val="bg2">
                              <a:lumMod val="25000"/>
                            </a:schemeClr>
                          </a:solidFill>
                          <a:effectLst/>
                          <a:latin typeface="Times New Roman" panose="02020603050405020304" pitchFamily="18" charset="0"/>
                        </a:rPr>
                        <a:t>0</a:t>
                      </a:r>
                      <a:endParaRPr lang="ru-RU" sz="1200" b="0" i="0" u="none" strike="noStrike" dirty="0" smtClean="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08586">
                <a:tc>
                  <a:txBody>
                    <a:bodyPr/>
                    <a:lstStyle/>
                    <a:p>
                      <a:pPr algn="ctr" fontAlgn="ctr"/>
                      <a:r>
                        <a:rPr lang="ru-RU" sz="1000" b="1" i="0" u="none" strike="noStrike">
                          <a:solidFill>
                            <a:schemeClr val="accent1">
                              <a:lumMod val="75000"/>
                            </a:schemeClr>
                          </a:solidFill>
                          <a:effectLst/>
                          <a:latin typeface="Times New Roman"/>
                        </a:rPr>
                        <a:t>   Труд и занятость</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417172">
                <a:tc>
                  <a:txBody>
                    <a:bodyPr/>
                    <a:lstStyle/>
                    <a:p>
                      <a:pPr algn="just" fontAlgn="ctr"/>
                      <a:r>
                        <a:rPr lang="ru-RU" sz="1000" b="0" i="0" u="none" strike="noStrike" dirty="0">
                          <a:solidFill>
                            <a:schemeClr val="accent1">
                              <a:lumMod val="75000"/>
                            </a:schemeClr>
                          </a:solidFill>
                          <a:effectLst/>
                          <a:latin typeface="Times New Roman"/>
                        </a:rPr>
                        <a:t>Численность занятых в экономике (среднегодовая)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198,0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187,0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834346">
                <a:tc>
                  <a:txBody>
                    <a:bodyPr/>
                    <a:lstStyle/>
                    <a:p>
                      <a:pPr algn="just" fontAlgn="ctr"/>
                      <a:r>
                        <a:rPr lang="ru-RU" sz="10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08586">
                <a:tc>
                  <a:txBody>
                    <a:bodyPr/>
                    <a:lstStyle/>
                    <a:p>
                      <a:pPr algn="just" fontAlgn="ctr"/>
                      <a:r>
                        <a:rPr lang="ru-RU" sz="1000" b="0" i="0" u="none" strike="noStrike">
                          <a:solidFill>
                            <a:schemeClr val="accent1">
                              <a:lumMod val="75000"/>
                            </a:schemeClr>
                          </a:solidFill>
                          <a:effectLst/>
                          <a:latin typeface="Times New Roman"/>
                        </a:rPr>
                        <a:t>Уровень зарегистрированной безработицы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12,6</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7,9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417172">
                <a:tc>
                  <a:txBody>
                    <a:bodyPr/>
                    <a:lstStyle/>
                    <a:p>
                      <a:pPr algn="just" fontAlgn="ctr"/>
                      <a:r>
                        <a:rPr lang="ru-RU" sz="1000" b="0" i="0" u="none" strike="noStrike">
                          <a:solidFill>
                            <a:schemeClr val="accent1">
                              <a:lumMod val="75000"/>
                            </a:schemeClr>
                          </a:solidFill>
                          <a:effectLst/>
                          <a:latin typeface="Times New Roman"/>
                        </a:rPr>
                        <a:t>Фонд начисленной заработной платы всех работников</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417172">
                <a:tc>
                  <a:txBody>
                    <a:bodyPr/>
                    <a:lstStyle/>
                    <a:p>
                      <a:pPr algn="just" fontAlgn="ctr"/>
                      <a:r>
                        <a:rPr lang="ru-RU" sz="1000" b="0" i="0" u="none" strike="noStrike">
                          <a:solidFill>
                            <a:schemeClr val="accent1">
                              <a:lumMod val="75000"/>
                            </a:schemeClr>
                          </a:solidFill>
                          <a:effectLst/>
                          <a:latin typeface="Times New Roman"/>
                        </a:rPr>
                        <a:t>Среднемесячная заработная плата работников</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рублей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208586">
                <a:tc>
                  <a:txBody>
                    <a:bodyPr/>
                    <a:lstStyle/>
                    <a:p>
                      <a:pPr algn="ctr" fontAlgn="ctr"/>
                      <a:r>
                        <a:rPr lang="ru-RU" sz="1000" b="1" i="0" u="none" strike="noStrike">
                          <a:solidFill>
                            <a:schemeClr val="accent1">
                              <a:lumMod val="75000"/>
                            </a:schemeClr>
                          </a:solidFill>
                          <a:effectLst/>
                          <a:latin typeface="Times New Roman"/>
                        </a:rPr>
                        <a:t>  Развитие социальной сферы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417172">
                <a:tc>
                  <a:txBody>
                    <a:bodyPr/>
                    <a:lstStyle/>
                    <a:p>
                      <a:pPr algn="just" fontAlgn="ctr"/>
                      <a:r>
                        <a:rPr lang="ru-RU" sz="10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0,043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0,042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834346">
                <a:tc>
                  <a:txBody>
                    <a:bodyPr/>
                    <a:lstStyle/>
                    <a:p>
                      <a:pPr algn="just" fontAlgn="ctr"/>
                      <a:r>
                        <a:rPr lang="ru-RU" sz="10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0,179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0,155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0,155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0,155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0,155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4"/>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7789</TotalTime>
  <Words>1916</Words>
  <Application>Microsoft Office PowerPoint</Application>
  <PresentationFormat>Произвольный</PresentationFormat>
  <Paragraphs>452</Paragraphs>
  <Slides>26</Slides>
  <Notes>25</Notes>
  <HiddenSlides>0</HiddenSlides>
  <MMClips>0</MMClips>
  <ScaleCrop>false</ScaleCrop>
  <HeadingPairs>
    <vt:vector size="4" baseType="variant">
      <vt:variant>
        <vt:lpstr>Тема</vt:lpstr>
      </vt:variant>
      <vt:variant>
        <vt:i4>3</vt:i4>
      </vt:variant>
      <vt:variant>
        <vt:lpstr>Заголовки слайдов</vt:lpstr>
      </vt:variant>
      <vt:variant>
        <vt:i4>26</vt:i4>
      </vt:variant>
    </vt:vector>
  </HeadingPairs>
  <TitlesOfParts>
    <vt:vector size="29" baseType="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БлиноваИрина</cp:lastModifiedBy>
  <cp:revision>705</cp:revision>
  <cp:lastPrinted>2020-12-22T03:47:06Z</cp:lastPrinted>
  <dcterms:created xsi:type="dcterms:W3CDTF">2013-10-23T10:56:41Z</dcterms:created>
  <dcterms:modified xsi:type="dcterms:W3CDTF">2025-06-23T05:23:48Z</dcterms:modified>
</cp:coreProperties>
</file>